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8" r:id="rId3"/>
    <p:sldId id="274" r:id="rId4"/>
    <p:sldId id="273" r:id="rId5"/>
    <p:sldId id="272" r:id="rId6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700"/>
    <a:srgbClr val="0059C2"/>
    <a:srgbClr val="A8EAF8"/>
    <a:srgbClr val="62D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90279" autoAdjust="0"/>
  </p:normalViewPr>
  <p:slideViewPr>
    <p:cSldViewPr>
      <p:cViewPr>
        <p:scale>
          <a:sx n="127" d="100"/>
          <a:sy n="127" d="100"/>
        </p:scale>
        <p:origin x="-1164" y="72"/>
      </p:cViewPr>
      <p:guideLst>
        <p:guide orient="horz" pos="1152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431432-5314-43BF-825D-823292825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F7374E-3D76-493C-BF8B-7C65DDF65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EE24D-371F-48AD-AAEE-0E2762881283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374E-3D76-493C-BF8B-7C65DDF652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374E-3D76-493C-BF8B-7C65DDF652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374E-3D76-493C-BF8B-7C65DDF652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374E-3D76-493C-BF8B-7C65DDF652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3581400"/>
            <a:ext cx="7239000" cy="76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4419600"/>
            <a:ext cx="7239000" cy="533400"/>
          </a:xfrm>
        </p:spPr>
        <p:txBody>
          <a:bodyPr wrap="square"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81200"/>
            <a:ext cx="175260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981200"/>
            <a:ext cx="510540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3429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124200"/>
            <a:ext cx="3429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9812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701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30765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E7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12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utilities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9128"/>
            <a:ext cx="7239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Carbon Monoxide Initiatives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5656" y="4653136"/>
            <a:ext cx="51125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 Oliver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Director of Business Services</a:t>
            </a:r>
            <a:endParaRPr kumimoji="0" lang="en-US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010400" cy="8382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5" y="1916831"/>
            <a:ext cx="4320481" cy="47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j-lt"/>
              </a:rPr>
              <a:t>In 2012, Wales &amp; West Utilities’ first call operatives attended nearly 7,000 emergency visits relating to suspected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reports of Carbon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Monoxide</a:t>
            </a: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At WWU we take a proactive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approach to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raise awareness,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amongst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our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direct labour and contract staff and more widely to the 7.5 million people within our network area. </a:t>
            </a:r>
            <a:endParaRPr lang="en-GB" sz="1400" dirty="0" smtClean="0">
              <a:solidFill>
                <a:schemeClr val="bg2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This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follows in incident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where one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of our First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Call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Operatives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was overcome by carbon monoxide whilst attending a routine emergency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call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Our initiatives will serve to raise awareness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of the dangers of CO which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was supported by our stakeholders </a:t>
            </a:r>
            <a:endParaRPr lang="en-GB" sz="1400" dirty="0" smtClean="0">
              <a:solidFill>
                <a:schemeClr val="bg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Details of our initiatives are in our 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Business Plan submission to </a:t>
            </a:r>
            <a:r>
              <a:rPr kumimoji="0" lang="en-GB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rPr>
              <a:t>Ofgem</a:t>
            </a:r>
            <a:r>
              <a:rPr lang="en-GB" sz="1400" kern="0" dirty="0" smtClean="0">
                <a:solidFill>
                  <a:schemeClr val="bg2"/>
                </a:solidFill>
                <a:latin typeface="+mj-lt"/>
              </a:rPr>
              <a:t>. </a:t>
            </a:r>
            <a:r>
              <a:rPr lang="en-GB" sz="1400" kern="0" noProof="0" dirty="0" smtClean="0">
                <a:solidFill>
                  <a:schemeClr val="bg2"/>
                </a:solidFill>
                <a:latin typeface="+mj-lt"/>
              </a:rPr>
              <a:t>Copies </a:t>
            </a:r>
            <a:r>
              <a:rPr lang="en-GB" sz="1400" kern="0" noProof="0" dirty="0" smtClean="0">
                <a:solidFill>
                  <a:schemeClr val="bg2"/>
                </a:solidFill>
                <a:latin typeface="+mj-lt"/>
              </a:rPr>
              <a:t>available from our website; </a:t>
            </a:r>
            <a:r>
              <a:rPr kumimoji="0" lang="en-GB" sz="1400" b="0" i="0" u="none" strike="noStrike" kern="0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hlinkClick r:id="rId3"/>
              </a:rPr>
              <a:t>www.wwutilities.co.uk</a:t>
            </a:r>
            <a:endParaRPr kumimoji="0" lang="en-GB" sz="1400" b="0" i="0" u="none" strike="noStrike" kern="0" cap="none" spc="0" normalizeH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5" name="Content Placeholder 14" descr="CO Leaflet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16304"/>
          <a:stretch>
            <a:fillRect/>
          </a:stretch>
        </p:blipFill>
        <p:spPr>
          <a:xfrm>
            <a:off x="4827048" y="692696"/>
            <a:ext cx="4316952" cy="30517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59" y="3861048"/>
            <a:ext cx="4211960" cy="280797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1196752"/>
            <a:ext cx="475252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defRPr/>
            </a:pPr>
            <a:r>
              <a:rPr lang="en-GB" sz="2000" b="1" dirty="0" smtClean="0">
                <a:latin typeface="+mj-lt"/>
              </a:rPr>
              <a:t>Data Analysis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568" y="1915199"/>
            <a:ext cx="8136904" cy="100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885703"/>
            <a:ext cx="4824536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At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every incident, WWU’s engineers provide advice and support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 onsite.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Incident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trends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are tracked monthly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by locality, stripping out battery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failures.</a:t>
            </a:r>
            <a:endParaRPr lang="en-GB" sz="140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This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enables us to proactively target awareness campaigns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to those areas most at risk.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endParaRPr lang="en-GB" sz="1400" dirty="0" smtClean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5364088" y="3077028"/>
            <a:ext cx="3733286" cy="380835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7363"/>
            <a:ext cx="5184576" cy="307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304" y="1"/>
            <a:ext cx="3922200" cy="2852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08304" y="61653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FF0000"/>
                </a:solidFill>
                <a:latin typeface="+mn-lt"/>
              </a:rPr>
              <a:t>This data is reviewed at our monthly Executive Safety meeting to raise awareness and agree strategy.</a:t>
            </a:r>
            <a:endParaRPr lang="en-GB" sz="9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99792" y="1628800"/>
            <a:ext cx="410632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77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County Shows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EE77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962e.jpg"/>
          <p:cNvPicPr>
            <a:picLocks noChangeAspect="1"/>
          </p:cNvPicPr>
          <p:nvPr/>
        </p:nvPicPr>
        <p:blipFill rotWithShape="1">
          <a:blip r:embed="rId3" cstate="print"/>
          <a:srcRect l="4381" r="5161"/>
          <a:stretch/>
        </p:blipFill>
        <p:spPr>
          <a:xfrm>
            <a:off x="-36512" y="2070289"/>
            <a:ext cx="2670628" cy="242582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23359" y="2250976"/>
            <a:ext cx="4790913" cy="19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Over the course of the Summer, we engaged directly with over 4,000 families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kern="0" dirty="0">
                <a:solidFill>
                  <a:schemeClr val="bg2"/>
                </a:solidFill>
                <a:latin typeface="+mj-lt"/>
              </a:rPr>
              <a:t>70% </a:t>
            </a:r>
            <a:r>
              <a:rPr lang="en-GB" sz="1400" kern="0" dirty="0" smtClean="0">
                <a:solidFill>
                  <a:schemeClr val="bg2"/>
                </a:solidFill>
                <a:latin typeface="+mj-lt"/>
              </a:rPr>
              <a:t>increased </a:t>
            </a:r>
            <a:r>
              <a:rPr lang="en-GB" sz="1400" kern="0" dirty="0">
                <a:solidFill>
                  <a:schemeClr val="bg2"/>
                </a:solidFill>
                <a:latin typeface="+mj-lt"/>
              </a:rPr>
              <a:t>their knowledge </a:t>
            </a:r>
            <a:endParaRPr lang="en-GB" sz="1400" kern="0" dirty="0" smtClean="0">
              <a:solidFill>
                <a:schemeClr val="bg2"/>
              </a:solidFill>
              <a:latin typeface="+mj-lt"/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kern="0" dirty="0" smtClean="0">
                <a:solidFill>
                  <a:schemeClr val="bg2"/>
                </a:solidFill>
                <a:latin typeface="+mj-lt"/>
              </a:rPr>
              <a:t>And 88</a:t>
            </a:r>
            <a:r>
              <a:rPr lang="en-GB" sz="1400" kern="0" dirty="0">
                <a:solidFill>
                  <a:schemeClr val="bg2"/>
                </a:solidFill>
                <a:latin typeface="+mj-lt"/>
              </a:rPr>
              <a:t>% </a:t>
            </a:r>
            <a:r>
              <a:rPr lang="en-GB" sz="1400" kern="0" dirty="0" smtClean="0">
                <a:solidFill>
                  <a:schemeClr val="bg2"/>
                </a:solidFill>
                <a:latin typeface="+mj-lt"/>
              </a:rPr>
              <a:t>committed </a:t>
            </a:r>
            <a:r>
              <a:rPr lang="en-GB" sz="1400" kern="0" dirty="0">
                <a:solidFill>
                  <a:schemeClr val="bg2"/>
                </a:solidFill>
                <a:latin typeface="+mj-lt"/>
              </a:rPr>
              <a:t>to passing this important safety message onto a friend or family member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Gold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Medal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Award winners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for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the stand of </a:t>
            </a:r>
            <a:r>
              <a:rPr lang="en-GB" sz="1400" dirty="0" smtClean="0">
                <a:solidFill>
                  <a:schemeClr val="bg2"/>
                </a:solidFill>
                <a:latin typeface="+mn-lt"/>
              </a:rPr>
              <a:t>most educational value at the Royal Welsh Show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96118"/>
            <a:ext cx="3707904" cy="2389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95"/>
          <a:stretch/>
        </p:blipFill>
        <p:spPr>
          <a:xfrm>
            <a:off x="7020272" y="3769812"/>
            <a:ext cx="2176688" cy="3116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96118"/>
            <a:ext cx="3386249" cy="2389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20767" r="23572" b="7186"/>
          <a:stretch/>
        </p:blipFill>
        <p:spPr>
          <a:xfrm>
            <a:off x="-36511" y="7196"/>
            <a:ext cx="2670627" cy="2330076"/>
          </a:xfrm>
          <a:prstGeom prst="rect">
            <a:avLst/>
          </a:prstGeom>
        </p:spPr>
      </p:pic>
      <p:pic>
        <p:nvPicPr>
          <p:cNvPr id="8" name="Picture 7" descr="SAM_05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8657" y="1344162"/>
            <a:ext cx="2121855" cy="28291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8" b="16558"/>
          <a:stretch/>
        </p:blipFill>
        <p:spPr>
          <a:xfrm>
            <a:off x="2634116" y="7664"/>
            <a:ext cx="3883287" cy="1837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71" y="7196"/>
            <a:ext cx="2669441" cy="18376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196752"/>
            <a:ext cx="78488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noProof="0" dirty="0" smtClean="0">
                <a:latin typeface="+mj-lt"/>
                <a:ea typeface="+mj-ea"/>
                <a:cs typeface="+mj-cs"/>
              </a:rPr>
              <a:t>Other Initiatives...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568" y="2060848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9552" y="1988840"/>
            <a:ext cx="4857080" cy="43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We have a number of other initiatives targeting a wide cross section of society. Those relating to young people include;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Proud to be sponsoring a Wales section winner of the School Poster Competition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Developing our county show material to take into schools across our network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Working with the Guides to incorporate Carbon Monoxide awareness into the Home Safety badge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Working in conjunction with local radio on a competition for children to write and create their own CO campaign.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Over the seven weeks on air, 238 trails were </a:t>
            </a: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broadcast reaching over 240,000 </a:t>
            </a:r>
            <a:r>
              <a:rPr lang="en-GB" sz="1400" dirty="0">
                <a:solidFill>
                  <a:schemeClr val="bg2"/>
                </a:solidFill>
                <a:latin typeface="+mj-lt"/>
              </a:rPr>
              <a:t>listeners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1400" dirty="0" smtClean="0">
                <a:solidFill>
                  <a:schemeClr val="bg2"/>
                </a:solidFill>
                <a:latin typeface="+mj-lt"/>
              </a:rPr>
              <a:t>Attending fresher's fairs to raise awareness with students and young people in rented accommodation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205"/>
            <a:ext cx="3672408" cy="252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"/>
          <a:stretch/>
        </p:blipFill>
        <p:spPr>
          <a:xfrm>
            <a:off x="5508104" y="1808485"/>
            <a:ext cx="3635896" cy="255661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</TotalTime>
  <Words>354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Carbon Monoxide Initiatives</vt:lpstr>
      <vt:lpstr>Background</vt:lpstr>
      <vt:lpstr>PowerPoint Presentation</vt:lpstr>
      <vt:lpstr>PowerPoint Presentation</vt:lpstr>
      <vt:lpstr>PowerPoint Presentation</vt:lpstr>
    </vt:vector>
  </TitlesOfParts>
  <Company>Brazil Design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WWU Template</dc:title>
  <dc:creator>Laetitia Rocke</dc:creator>
  <cp:lastModifiedBy>Mark Oliver</cp:lastModifiedBy>
  <cp:revision>286</cp:revision>
  <dcterms:created xsi:type="dcterms:W3CDTF">2001-05-23T13:53:17Z</dcterms:created>
  <dcterms:modified xsi:type="dcterms:W3CDTF">2013-01-22T07:55:28Z</dcterms:modified>
</cp:coreProperties>
</file>