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handoutMasterIdLst>
    <p:handoutMasterId r:id="rId13"/>
  </p:handoutMasterIdLst>
  <p:sldIdLst>
    <p:sldId id="343" r:id="rId2"/>
    <p:sldId id="341" r:id="rId3"/>
    <p:sldId id="344" r:id="rId4"/>
    <p:sldId id="334" r:id="rId5"/>
    <p:sldId id="333" r:id="rId6"/>
    <p:sldId id="335" r:id="rId7"/>
    <p:sldId id="336" r:id="rId8"/>
    <p:sldId id="337" r:id="rId9"/>
    <p:sldId id="338" r:id="rId10"/>
    <p:sldId id="339" r:id="rId11"/>
    <p:sldId id="340" r:id="rId12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8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99"/>
    <a:srgbClr val="FF0066"/>
    <a:srgbClr val="33CC33"/>
    <a:srgbClr val="3399FF"/>
    <a:srgbClr val="00FF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7" d="100"/>
          <a:sy n="57" d="100"/>
        </p:scale>
        <p:origin x="-379" y="19"/>
      </p:cViewPr>
      <p:guideLst>
        <p:guide orient="horz" pos="98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750574-B93D-4BC5-84ED-6F0041FE96E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1014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5715000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6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3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7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3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</p:grpSp>
      </p:grpSp>
      <p:pic>
        <p:nvPicPr>
          <p:cNvPr id="36" name="Picture 39" descr="This really coud be i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715000"/>
            <a:ext cx="863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40" descr="Cogdem logo colou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878513"/>
            <a:ext cx="2408238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54" name="Rectangle 34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1143000" y="22860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00FFFF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5155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charset="0"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38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FFFFFF"/>
                </a:solidFill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94BE05F8-770B-441B-B832-F95BB59D548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4700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6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74638"/>
            <a:ext cx="211455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91250" cy="5821362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59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10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68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377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299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0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5779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8228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70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 Second level</a:t>
            </a:r>
          </a:p>
          <a:p>
            <a:pPr lvl="2"/>
            <a:r>
              <a:rPr lang="en-GB"/>
              <a:t> Third level</a:t>
            </a:r>
          </a:p>
          <a:p>
            <a:pPr lvl="3"/>
            <a:r>
              <a:rPr lang="en-GB"/>
              <a:t> Fourth level</a:t>
            </a:r>
          </a:p>
          <a:p>
            <a:pPr lvl="4"/>
            <a:r>
              <a:rPr lang="en-GB"/>
              <a:t>  Fifth level</a:t>
            </a:r>
          </a:p>
        </p:txBody>
      </p:sp>
      <p:pic>
        <p:nvPicPr>
          <p:cNvPr id="1027" name="Picture 40" descr="Cogdem logo colou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878513"/>
            <a:ext cx="2408238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u"/>
        <a:defRPr sz="28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t"/>
        <a:defRPr sz="28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Jonathan.kane@kane.co.uk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736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4400" b="1" dirty="0" err="1">
                <a:solidFill>
                  <a:schemeClr val="bg1"/>
                </a:solidFill>
                <a:latin typeface="Arial" charset="0"/>
                <a:ea typeface="ＭＳ Ｐゴシック" charset="0"/>
              </a:rPr>
              <a:t>CoGDEM</a:t>
            </a:r>
            <a:endParaRPr lang="en-GB" sz="4400" b="1" dirty="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994192" y="1943843"/>
            <a:ext cx="7026275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GB" sz="3200" b="1" dirty="0">
              <a:solidFill>
                <a:schemeClr val="bg2"/>
              </a:solidFill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en-GB" sz="3200" b="1" dirty="0" smtClean="0">
                <a:solidFill>
                  <a:schemeClr val="bg2"/>
                </a:solidFill>
                <a:latin typeface="Arial" charset="0"/>
                <a:ea typeface="ＭＳ Ｐゴシック" charset="0"/>
              </a:rPr>
              <a:t>Jonathan Kane</a:t>
            </a:r>
            <a:br>
              <a:rPr lang="en-GB" sz="3200" b="1" dirty="0" smtClean="0">
                <a:solidFill>
                  <a:schemeClr val="bg2"/>
                </a:solidFill>
                <a:latin typeface="Arial" charset="0"/>
                <a:ea typeface="ＭＳ Ｐゴシック" charset="0"/>
              </a:rPr>
            </a:br>
            <a:endParaRPr lang="en-GB" sz="3200" b="1" dirty="0" smtClean="0">
              <a:solidFill>
                <a:schemeClr val="bg2"/>
              </a:solidFill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en-GB" sz="3200" b="1" dirty="0" smtClean="0">
                <a:solidFill>
                  <a:schemeClr val="bg2"/>
                </a:solidFill>
                <a:latin typeface="Arial" charset="0"/>
                <a:ea typeface="ＭＳ Ｐゴシック" charset="0"/>
              </a:rPr>
              <a:t>EU Parliament CO Round Table</a:t>
            </a:r>
            <a:br>
              <a:rPr lang="en-GB" sz="3200" b="1" dirty="0" smtClean="0">
                <a:solidFill>
                  <a:schemeClr val="bg2"/>
                </a:solidFill>
                <a:latin typeface="Arial" charset="0"/>
                <a:ea typeface="ＭＳ Ｐゴシック" charset="0"/>
              </a:rPr>
            </a:br>
            <a:endParaRPr lang="en-GB" sz="3200" b="1" dirty="0" smtClean="0">
              <a:solidFill>
                <a:schemeClr val="bg2"/>
              </a:solidFill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en-GB" sz="3200" b="1" dirty="0" smtClean="0">
                <a:solidFill>
                  <a:schemeClr val="bg2"/>
                </a:solidFill>
                <a:latin typeface="Arial" charset="0"/>
                <a:ea typeface="ＭＳ Ｐゴシック" charset="0"/>
              </a:rPr>
              <a:t>3</a:t>
            </a:r>
            <a:r>
              <a:rPr lang="en-GB" sz="3200" b="1" baseline="30000" dirty="0" smtClean="0">
                <a:solidFill>
                  <a:schemeClr val="bg2"/>
                </a:solidFill>
                <a:latin typeface="Arial" charset="0"/>
                <a:ea typeface="ＭＳ Ｐゴシック" charset="0"/>
              </a:rPr>
              <a:t>rd</a:t>
            </a:r>
            <a:r>
              <a:rPr lang="en-GB" sz="3200" b="1" dirty="0" smtClean="0">
                <a:solidFill>
                  <a:schemeClr val="bg2"/>
                </a:solidFill>
                <a:latin typeface="Arial" charset="0"/>
                <a:ea typeface="ＭＳ Ｐゴシック" charset="0"/>
              </a:rPr>
              <a:t> February 2015</a:t>
            </a:r>
            <a:endParaRPr lang="en-GB" sz="3200" b="1" dirty="0">
              <a:solidFill>
                <a:schemeClr val="bg2"/>
              </a:solidFill>
              <a:latin typeface="Arial" charset="0"/>
              <a:ea typeface="ＭＳ Ｐゴシック" charset="0"/>
            </a:endParaRPr>
          </a:p>
          <a:p>
            <a:pPr>
              <a:defRPr/>
            </a:pPr>
            <a:endParaRPr lang="en-GB" sz="2800" b="1" dirty="0">
              <a:solidFill>
                <a:schemeClr val="bg2"/>
              </a:solidFill>
              <a:latin typeface="Arial" charset="0"/>
              <a:ea typeface="ＭＳ Ｐゴシック" charset="0"/>
            </a:endParaRPr>
          </a:p>
          <a:p>
            <a:pPr>
              <a:defRPr/>
            </a:pPr>
            <a:endParaRPr lang="en-GB" sz="2800" b="1" dirty="0">
              <a:solidFill>
                <a:schemeClr val="bg2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59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-95250" y="685800"/>
            <a:ext cx="93345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4400" b="1" dirty="0" smtClean="0">
                <a:solidFill>
                  <a:schemeClr val="bg1"/>
                </a:solidFill>
                <a:latin typeface="Arial" charset="0"/>
                <a:ea typeface="ＭＳ Ｐゴシック" charset="0"/>
              </a:rPr>
              <a:t>Industry Wish List</a:t>
            </a:r>
            <a:endParaRPr lang="en-GB" sz="4400" b="1" dirty="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123322" y="1864820"/>
            <a:ext cx="88011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889000" indent="-346075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68388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+mn-lt"/>
              </a:rPr>
              <a:t>Minimum EU </a:t>
            </a:r>
            <a:r>
              <a:rPr lang="en-GB" sz="2800" b="1" dirty="0">
                <a:solidFill>
                  <a:schemeClr val="bg2"/>
                </a:solidFill>
                <a:latin typeface="+mn-lt"/>
              </a:rPr>
              <a:t>T</a:t>
            </a:r>
            <a:r>
              <a:rPr lang="en-GB" sz="2800" b="1" dirty="0" smtClean="0">
                <a:solidFill>
                  <a:schemeClr val="bg2"/>
                </a:solidFill>
                <a:latin typeface="+mn-lt"/>
              </a:rPr>
              <a:t>raining &amp; Accreditation Standard for Techs working on all Fossil </a:t>
            </a:r>
            <a:r>
              <a:rPr lang="en-GB" sz="2800" b="1" dirty="0">
                <a:solidFill>
                  <a:schemeClr val="bg2"/>
                </a:solidFill>
                <a:latin typeface="+mn-lt"/>
              </a:rPr>
              <a:t>F</a:t>
            </a:r>
            <a:r>
              <a:rPr lang="en-GB" sz="2800" b="1" dirty="0" smtClean="0">
                <a:solidFill>
                  <a:schemeClr val="bg2"/>
                </a:solidFill>
                <a:latin typeface="+mn-lt"/>
              </a:rPr>
              <a:t>uel Appliances</a:t>
            </a:r>
            <a:br>
              <a:rPr lang="en-GB" sz="2800" b="1" dirty="0" smtClean="0">
                <a:solidFill>
                  <a:schemeClr val="bg2"/>
                </a:solidFill>
                <a:latin typeface="+mn-lt"/>
              </a:rPr>
            </a:br>
            <a:endParaRPr lang="en-GB" sz="2800" b="1" dirty="0" smtClean="0">
              <a:solidFill>
                <a:schemeClr val="bg2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 States “Competent” Techs Database requiring regular competency testing</a:t>
            </a:r>
            <a:br>
              <a:rPr lang="en-GB" sz="28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8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Coordinated “User” CO awareness campaign</a:t>
            </a:r>
            <a:br>
              <a:rPr lang="en-GB" sz="28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800" b="1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usage &amp; requirement for CO alarms compliant to EN50291 </a:t>
            </a:r>
            <a:endParaRPr lang="en-GB" sz="28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736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4400" b="1" dirty="0" err="1">
                <a:solidFill>
                  <a:schemeClr val="bg1"/>
                </a:solidFill>
                <a:latin typeface="Arial" charset="0"/>
                <a:ea typeface="ＭＳ Ｐゴシック" charset="0"/>
              </a:rPr>
              <a:t>CoGDEM</a:t>
            </a:r>
            <a:endParaRPr lang="en-GB" sz="4400" b="1" dirty="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030288" y="2697163"/>
            <a:ext cx="702627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GB" sz="3200" b="1" dirty="0" smtClean="0">
                <a:solidFill>
                  <a:schemeClr val="bg2"/>
                </a:solidFill>
                <a:latin typeface="Arial" charset="0"/>
                <a:ea typeface="ＭＳ Ｐゴシック" charset="0"/>
              </a:rPr>
              <a:t>Thank You</a:t>
            </a:r>
          </a:p>
          <a:p>
            <a:pPr>
              <a:defRPr/>
            </a:pPr>
            <a:endParaRPr lang="en-GB" sz="3200" b="1" dirty="0">
              <a:solidFill>
                <a:schemeClr val="bg2"/>
              </a:solidFill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en-GB" sz="3200" b="1" dirty="0" smtClean="0">
                <a:solidFill>
                  <a:schemeClr val="bg2"/>
                </a:solidFill>
                <a:latin typeface="Arial" charset="0"/>
                <a:ea typeface="ＭＳ Ｐゴシック" charset="0"/>
              </a:rPr>
              <a:t>Jonathan Kane</a:t>
            </a:r>
          </a:p>
          <a:p>
            <a:pPr>
              <a:defRPr/>
            </a:pPr>
            <a:r>
              <a:rPr lang="en-GB" sz="3200" b="1" dirty="0" smtClean="0">
                <a:solidFill>
                  <a:schemeClr val="bg2"/>
                </a:solidFill>
                <a:latin typeface="Arial" charset="0"/>
                <a:ea typeface="ＭＳ Ｐゴシック" charset="0"/>
                <a:hlinkClick r:id="rId2"/>
              </a:rPr>
              <a:t>Jonathan.kane@kane.co.uk</a:t>
            </a:r>
            <a:endParaRPr lang="en-GB" sz="3200" b="1" dirty="0" smtClean="0">
              <a:solidFill>
                <a:schemeClr val="bg2"/>
              </a:solidFill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en-GB" sz="3200" b="1" dirty="0" smtClean="0">
                <a:solidFill>
                  <a:schemeClr val="bg2"/>
                </a:solidFill>
                <a:latin typeface="Arial" charset="0"/>
                <a:ea typeface="ＭＳ Ｐゴシック" charset="0"/>
              </a:rPr>
              <a:t>www.cogdem.org</a:t>
            </a:r>
            <a:endParaRPr lang="en-GB" sz="3200" b="1" dirty="0">
              <a:solidFill>
                <a:schemeClr val="bg2"/>
              </a:solidFill>
              <a:latin typeface="Arial" charset="0"/>
              <a:ea typeface="ＭＳ Ｐゴシック" charset="0"/>
            </a:endParaRPr>
          </a:p>
          <a:p>
            <a:pPr>
              <a:defRPr/>
            </a:pPr>
            <a:endParaRPr lang="en-GB" sz="2800" b="1" dirty="0">
              <a:solidFill>
                <a:schemeClr val="bg2"/>
              </a:solidFill>
              <a:latin typeface="Arial" charset="0"/>
              <a:ea typeface="ＭＳ Ｐゴシック" charset="0"/>
            </a:endParaRPr>
          </a:p>
          <a:p>
            <a:pPr>
              <a:defRPr/>
            </a:pPr>
            <a:endParaRPr lang="en-GB" sz="2800" b="1" dirty="0">
              <a:solidFill>
                <a:schemeClr val="bg2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30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-95250" y="685800"/>
            <a:ext cx="9334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3200" b="1">
                <a:solidFill>
                  <a:schemeClr val="bg1"/>
                </a:solidFill>
                <a:latin typeface="Arial" panose="020B0604020202020204" pitchFamily="34" charset="0"/>
              </a:rPr>
              <a:t>CoGDEM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1450" y="1355993"/>
            <a:ext cx="880110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9000" indent="-346075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68388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400" b="1" dirty="0">
                <a:solidFill>
                  <a:schemeClr val="bg2"/>
                </a:solidFill>
              </a:rPr>
              <a:t>Council of Gas Detection &amp; Environmental Monitoring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1200" b="1" dirty="0">
              <a:solidFill>
                <a:schemeClr val="bg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400" b="1" dirty="0" smtClean="0">
                <a:solidFill>
                  <a:schemeClr val="bg2"/>
                </a:solidFill>
              </a:rPr>
              <a:t>Started 1974 – Now  &gt; 60 </a:t>
            </a:r>
            <a:r>
              <a:rPr lang="en-GB" altLang="en-US" sz="2400" b="1" dirty="0">
                <a:solidFill>
                  <a:schemeClr val="bg2"/>
                </a:solidFill>
              </a:rPr>
              <a:t>member companies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1200" b="1" dirty="0">
              <a:solidFill>
                <a:schemeClr val="bg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400" b="1" dirty="0" smtClean="0">
                <a:solidFill>
                  <a:schemeClr val="bg2"/>
                </a:solidFill>
              </a:rPr>
              <a:t>UK &amp; EU Gas Detection </a:t>
            </a:r>
            <a:r>
              <a:rPr lang="en-GB" altLang="en-US" sz="2400" b="1" dirty="0" err="1" smtClean="0">
                <a:solidFill>
                  <a:schemeClr val="bg2"/>
                </a:solidFill>
              </a:rPr>
              <a:t>Mfrs</a:t>
            </a:r>
            <a:r>
              <a:rPr lang="en-GB" altLang="en-US" sz="2400" b="1" dirty="0" smtClean="0">
                <a:solidFill>
                  <a:schemeClr val="bg2"/>
                </a:solidFill>
              </a:rPr>
              <a:t> &amp; Service providers</a:t>
            </a:r>
            <a:r>
              <a:rPr lang="en-GB" altLang="en-US" sz="2400" b="1" dirty="0">
                <a:solidFill>
                  <a:schemeClr val="bg2"/>
                </a:solidFill>
              </a:rPr>
              <a:t/>
            </a:r>
            <a:br>
              <a:rPr lang="en-GB" altLang="en-US" sz="2400" b="1" dirty="0">
                <a:solidFill>
                  <a:schemeClr val="bg2"/>
                </a:solidFill>
              </a:rPr>
            </a:br>
            <a:r>
              <a:rPr lang="en-GB" altLang="en-US" sz="2400" b="1" dirty="0" smtClean="0">
                <a:solidFill>
                  <a:schemeClr val="bg2"/>
                </a:solidFill>
              </a:rPr>
              <a:t/>
            </a:r>
            <a:br>
              <a:rPr lang="en-GB" altLang="en-US" sz="2400" b="1" dirty="0" smtClean="0">
                <a:solidFill>
                  <a:schemeClr val="bg2"/>
                </a:solidFill>
              </a:rPr>
            </a:br>
            <a:r>
              <a:rPr lang="en-GB" altLang="en-US" sz="2400" b="1" dirty="0" smtClean="0">
                <a:solidFill>
                  <a:schemeClr val="bg2"/>
                </a:solidFill>
              </a:rPr>
              <a:t>British Standards (BSI) + Health &amp; Safety Lab are guests</a:t>
            </a:r>
            <a:endParaRPr lang="en-GB" altLang="en-US" sz="2400" b="1" dirty="0">
              <a:solidFill>
                <a:schemeClr val="bg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1200" b="1" dirty="0">
              <a:solidFill>
                <a:schemeClr val="bg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400" b="1" dirty="0" smtClean="0">
                <a:solidFill>
                  <a:schemeClr val="bg2"/>
                </a:solidFill>
              </a:rPr>
              <a:t>Protect </a:t>
            </a:r>
            <a:r>
              <a:rPr lang="en-GB" altLang="en-US" sz="2400" b="1" dirty="0">
                <a:solidFill>
                  <a:schemeClr val="bg2"/>
                </a:solidFill>
              </a:rPr>
              <a:t>everything from </a:t>
            </a:r>
            <a:r>
              <a:rPr lang="en-GB" altLang="en-US" sz="2400" b="1" dirty="0" smtClean="0">
                <a:solidFill>
                  <a:schemeClr val="bg2"/>
                </a:solidFill>
              </a:rPr>
              <a:t>small </a:t>
            </a:r>
            <a:r>
              <a:rPr lang="en-GB" altLang="en-US" sz="2400" b="1" dirty="0">
                <a:solidFill>
                  <a:schemeClr val="bg2"/>
                </a:solidFill>
              </a:rPr>
              <a:t>bedsit, caravan, boat or tent to </a:t>
            </a:r>
            <a:r>
              <a:rPr lang="en-GB" altLang="en-US" sz="2400" b="1" dirty="0" smtClean="0">
                <a:solidFill>
                  <a:schemeClr val="bg2"/>
                </a:solidFill>
              </a:rPr>
              <a:t>large offshore </a:t>
            </a:r>
            <a:r>
              <a:rPr lang="en-GB" altLang="en-US" sz="2400" b="1" dirty="0">
                <a:solidFill>
                  <a:schemeClr val="bg2"/>
                </a:solidFill>
              </a:rPr>
              <a:t>oil &amp; gas platform or refinery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1200" b="1" dirty="0">
              <a:solidFill>
                <a:schemeClr val="bg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400" b="1" dirty="0">
                <a:solidFill>
                  <a:schemeClr val="bg2"/>
                </a:solidFill>
              </a:rPr>
              <a:t>Key </a:t>
            </a:r>
            <a:r>
              <a:rPr lang="en-GB" altLang="en-US" sz="2400" b="1" dirty="0" smtClean="0">
                <a:solidFill>
                  <a:schemeClr val="bg2"/>
                </a:solidFill>
              </a:rPr>
              <a:t>Role Developing EU &amp; ISO Standards</a:t>
            </a:r>
            <a:endParaRPr lang="en-GB" altLang="en-US" sz="2400" b="1" dirty="0">
              <a:solidFill>
                <a:schemeClr val="bg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1200" b="1" dirty="0">
              <a:solidFill>
                <a:schemeClr val="bg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400" b="1" dirty="0" smtClean="0">
                <a:solidFill>
                  <a:schemeClr val="bg2"/>
                </a:solidFill>
              </a:rPr>
              <a:t>CO UK helpline: 0800 </a:t>
            </a:r>
            <a:r>
              <a:rPr lang="en-GB" altLang="en-US" sz="2400" b="1" dirty="0">
                <a:solidFill>
                  <a:schemeClr val="bg2"/>
                </a:solidFill>
              </a:rPr>
              <a:t>1694 457</a:t>
            </a:r>
          </a:p>
        </p:txBody>
      </p:sp>
    </p:spTree>
    <p:extLst>
      <p:ext uri="{BB962C8B-B14F-4D97-AF65-F5344CB8AC3E}">
        <p14:creationId xmlns:p14="http://schemas.microsoft.com/office/powerpoint/2010/main" val="47513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-95250" y="685800"/>
            <a:ext cx="93345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4400" b="1" dirty="0" smtClean="0">
                <a:solidFill>
                  <a:schemeClr val="bg1"/>
                </a:solidFill>
                <a:latin typeface="Arial" charset="0"/>
                <a:ea typeface="ＭＳ Ｐゴシック" charset="0"/>
              </a:rPr>
              <a:t>How can EU STOP CO </a:t>
            </a:r>
            <a:r>
              <a:rPr lang="en-GB" sz="44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t</a:t>
            </a:r>
            <a:r>
              <a:rPr lang="en-GB" sz="4400" b="1" dirty="0" smtClean="0">
                <a:solidFill>
                  <a:schemeClr val="bg1"/>
                </a:solidFill>
                <a:latin typeface="Arial" charset="0"/>
                <a:ea typeface="ＭＳ Ｐゴシック" charset="0"/>
              </a:rPr>
              <a:t>hreat?</a:t>
            </a:r>
            <a:endParaRPr lang="en-GB" sz="4400" b="1" dirty="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342900" y="1828502"/>
            <a:ext cx="84963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889000" indent="-346075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68388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FontTx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Threat - CO incidents, poisoning &amp; death from Fossil </a:t>
            </a:r>
            <a:r>
              <a:rPr lang="en-GB" sz="2800" b="1" dirty="0">
                <a:solidFill>
                  <a:schemeClr val="bg2"/>
                </a:solidFill>
                <a:latin typeface="Arial" charset="0"/>
              </a:rPr>
              <a:t>F</a:t>
            </a: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uel Appliance</a:t>
            </a:r>
            <a:br>
              <a:rPr lang="en-GB" sz="2800" b="1" dirty="0" smtClean="0">
                <a:solidFill>
                  <a:schemeClr val="bg2"/>
                </a:solidFill>
                <a:latin typeface="Arial" charset="0"/>
              </a:rPr>
            </a:br>
            <a:endParaRPr lang="en-GB" sz="2800" b="1" dirty="0" smtClean="0">
              <a:solidFill>
                <a:schemeClr val="bg2"/>
              </a:solidFill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Solution – </a:t>
            </a:r>
            <a:r>
              <a:rPr lang="en-GB" sz="2800" b="1" dirty="0">
                <a:solidFill>
                  <a:schemeClr val="bg2"/>
                </a:solidFill>
                <a:latin typeface="Arial" charset="0"/>
              </a:rPr>
              <a:t>S</a:t>
            </a: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upport </a:t>
            </a:r>
            <a:r>
              <a:rPr lang="en-GB" sz="2800" b="1" dirty="0" err="1" smtClean="0">
                <a:solidFill>
                  <a:schemeClr val="bg2"/>
                </a:solidFill>
                <a:latin typeface="Arial" charset="0"/>
              </a:rPr>
              <a:t>Govt</a:t>
            </a: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, </a:t>
            </a:r>
            <a:r>
              <a:rPr lang="en-GB" sz="2800" b="1" dirty="0">
                <a:solidFill>
                  <a:schemeClr val="bg2"/>
                </a:solidFill>
                <a:latin typeface="Arial" charset="0"/>
              </a:rPr>
              <a:t>I</a:t>
            </a: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ndustry &amp; Charity coordination to:</a:t>
            </a:r>
            <a:br>
              <a:rPr lang="en-GB" sz="2800" b="1" dirty="0" smtClean="0">
                <a:solidFill>
                  <a:schemeClr val="bg2"/>
                </a:solidFill>
                <a:latin typeface="Arial" charset="0"/>
              </a:rPr>
            </a:br>
            <a:endParaRPr lang="en-GB" sz="2800" b="1" dirty="0" smtClean="0">
              <a:solidFill>
                <a:schemeClr val="bg2"/>
              </a:solidFill>
              <a:latin typeface="Arial" charset="0"/>
            </a:endParaRPr>
          </a:p>
          <a:p>
            <a:pPr lvl="1">
              <a:buFontTx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Develop “Best Practice” to stop incidents</a:t>
            </a:r>
          </a:p>
          <a:p>
            <a:pPr lvl="1">
              <a:buFontTx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Collect &amp; analyse CO incident data</a:t>
            </a:r>
          </a:p>
          <a:p>
            <a:pPr lvl="1">
              <a:buFontTx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Raise CO consumer awareness </a:t>
            </a:r>
          </a:p>
        </p:txBody>
      </p:sp>
    </p:spTree>
    <p:extLst>
      <p:ext uri="{BB962C8B-B14F-4D97-AF65-F5344CB8AC3E}">
        <p14:creationId xmlns:p14="http://schemas.microsoft.com/office/powerpoint/2010/main" val="195539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-95250" y="685800"/>
            <a:ext cx="93345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4400" b="1" dirty="0" smtClean="0">
                <a:solidFill>
                  <a:schemeClr val="bg1"/>
                </a:solidFill>
                <a:latin typeface="Arial" charset="0"/>
                <a:ea typeface="ＭＳ Ｐゴシック" charset="0"/>
              </a:rPr>
              <a:t>Can Gas Industry offer </a:t>
            </a:r>
            <a:r>
              <a:rPr lang="en-GB" sz="44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s</a:t>
            </a:r>
            <a:r>
              <a:rPr lang="en-GB" sz="4400" b="1" dirty="0" smtClean="0">
                <a:solidFill>
                  <a:schemeClr val="bg1"/>
                </a:solidFill>
                <a:latin typeface="Arial" charset="0"/>
                <a:ea typeface="ＭＳ Ｐゴシック" charset="0"/>
              </a:rPr>
              <a:t>olution?</a:t>
            </a:r>
            <a:endParaRPr lang="en-GB" sz="4400" b="1" dirty="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342900" y="1586357"/>
            <a:ext cx="84963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889000" indent="-346075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68388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YES</a:t>
            </a:r>
            <a:br>
              <a:rPr lang="en-GB" sz="2800" b="1" dirty="0" smtClean="0">
                <a:solidFill>
                  <a:schemeClr val="bg2"/>
                </a:solidFill>
                <a:latin typeface="Arial" charset="0"/>
              </a:rPr>
            </a:br>
            <a:endParaRPr lang="en-GB" sz="2800" b="1" dirty="0" smtClean="0">
              <a:solidFill>
                <a:schemeClr val="bg2"/>
              </a:solidFill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Over 470M Gas Appliances – Growing 6% / </a:t>
            </a:r>
            <a:r>
              <a:rPr lang="en-GB" sz="2800" b="1" dirty="0" err="1" smtClean="0">
                <a:solidFill>
                  <a:schemeClr val="bg2"/>
                </a:solidFill>
                <a:latin typeface="Arial" charset="0"/>
              </a:rPr>
              <a:t>Yr</a:t>
            </a:r>
            <a:endParaRPr lang="en-GB" sz="2800" b="1" dirty="0" smtClean="0">
              <a:solidFill>
                <a:schemeClr val="bg2"/>
              </a:solidFill>
              <a:latin typeface="Arial" charset="0"/>
            </a:endParaRPr>
          </a:p>
          <a:p>
            <a:pPr marL="0" indent="0">
              <a:defRPr/>
            </a:pPr>
            <a:endParaRPr lang="en-GB" sz="2800" b="1" dirty="0" smtClean="0">
              <a:solidFill>
                <a:schemeClr val="bg2"/>
              </a:solidFill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Gas Appliance “</a:t>
            </a:r>
            <a:r>
              <a:rPr lang="en-GB" sz="2800" b="1" dirty="0">
                <a:solidFill>
                  <a:schemeClr val="bg2"/>
                </a:solidFill>
                <a:latin typeface="Arial" charset="0"/>
              </a:rPr>
              <a:t>Best </a:t>
            </a: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Practice” can transfer to all </a:t>
            </a:r>
            <a:r>
              <a:rPr lang="en-GB" sz="2800" b="1" dirty="0">
                <a:solidFill>
                  <a:schemeClr val="bg2"/>
                </a:solidFill>
                <a:latin typeface="Arial" charset="0"/>
              </a:rPr>
              <a:t>F</a:t>
            </a: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ossil Fuel Appliances</a:t>
            </a:r>
            <a:br>
              <a:rPr lang="en-GB" sz="2800" b="1" dirty="0" smtClean="0">
                <a:solidFill>
                  <a:schemeClr val="bg2"/>
                </a:solidFill>
                <a:latin typeface="Arial" charset="0"/>
              </a:rPr>
            </a:br>
            <a:endParaRPr lang="en-GB" sz="2800" b="1" dirty="0" smtClean="0">
              <a:solidFill>
                <a:schemeClr val="bg2"/>
              </a:solidFill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Raising CO awareness requires focus </a:t>
            </a:r>
            <a:r>
              <a:rPr lang="en-GB" sz="2800" b="1" dirty="0">
                <a:solidFill>
                  <a:schemeClr val="bg2"/>
                </a:solidFill>
                <a:latin typeface="Arial" charset="0"/>
              </a:rPr>
              <a:t>on all </a:t>
            </a: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Fossil </a:t>
            </a:r>
            <a:r>
              <a:rPr lang="en-GB" sz="2800" b="1" dirty="0">
                <a:solidFill>
                  <a:schemeClr val="bg2"/>
                </a:solidFill>
                <a:latin typeface="Arial" charset="0"/>
              </a:rPr>
              <a:t>F</a:t>
            </a: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uel Appliances </a:t>
            </a:r>
            <a:endParaRPr lang="en-GB" sz="2800" b="1" dirty="0">
              <a:solidFill>
                <a:schemeClr val="bg2"/>
              </a:solidFill>
              <a:latin typeface="Arial" charset="0"/>
            </a:endParaRPr>
          </a:p>
          <a:p>
            <a:pPr>
              <a:buFontTx/>
              <a:buChar char="•"/>
              <a:defRPr/>
            </a:pPr>
            <a:endParaRPr lang="en-GB" sz="2800" b="1" dirty="0" smtClean="0">
              <a:solidFill>
                <a:schemeClr val="bg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-95250" y="685800"/>
            <a:ext cx="93345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4400" b="1" dirty="0" smtClean="0">
                <a:solidFill>
                  <a:schemeClr val="bg1"/>
                </a:solidFill>
                <a:latin typeface="Arial" charset="0"/>
                <a:ea typeface="ＭＳ Ｐゴシック" charset="0"/>
              </a:rPr>
              <a:t>Gas Appliance Regulation - GAR</a:t>
            </a:r>
            <a:endParaRPr lang="en-GB" sz="4400" b="1" dirty="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171450" y="1984202"/>
            <a:ext cx="88011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889000" indent="-346075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68388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FontTx/>
              <a:buChar char="•"/>
              <a:defRPr/>
            </a:pPr>
            <a:r>
              <a:rPr lang="en-GB" sz="2800" b="1" dirty="0">
                <a:solidFill>
                  <a:schemeClr val="bg2"/>
                </a:solidFill>
                <a:latin typeface="Arial" charset="0"/>
              </a:rPr>
              <a:t>Industry thanks EU Commission for creating </a:t>
            </a: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template for coordinated </a:t>
            </a:r>
            <a:r>
              <a:rPr lang="en-GB" sz="2800" b="1" dirty="0">
                <a:solidFill>
                  <a:schemeClr val="bg2"/>
                </a:solidFill>
                <a:latin typeface="Arial" charset="0"/>
              </a:rPr>
              <a:t>approach </a:t>
            </a:r>
            <a:br>
              <a:rPr lang="en-GB" sz="2800" b="1" dirty="0">
                <a:solidFill>
                  <a:schemeClr val="bg2"/>
                </a:solidFill>
                <a:latin typeface="Arial" charset="0"/>
              </a:rPr>
            </a:br>
            <a:endParaRPr lang="en-GB" sz="2800" b="1" dirty="0" smtClean="0">
              <a:solidFill>
                <a:schemeClr val="bg2"/>
              </a:solidFill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Recitals 14 </a:t>
            </a:r>
            <a:r>
              <a:rPr lang="en-GB" sz="2800" b="1" dirty="0">
                <a:solidFill>
                  <a:schemeClr val="bg2"/>
                </a:solidFill>
                <a:latin typeface="Arial" charset="0"/>
              </a:rPr>
              <a:t>-</a:t>
            </a: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 17 supply detail for this template</a:t>
            </a:r>
            <a:br>
              <a:rPr lang="en-GB" sz="2800" b="1" dirty="0" smtClean="0">
                <a:solidFill>
                  <a:schemeClr val="bg2"/>
                </a:solidFill>
                <a:latin typeface="Arial" charset="0"/>
              </a:rPr>
            </a:br>
            <a:endParaRPr lang="en-GB" sz="2800" b="1" dirty="0" smtClean="0">
              <a:solidFill>
                <a:schemeClr val="bg2"/>
              </a:solidFill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Proposed Amendments will reduce CO poisoning &amp; increase consumer safety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-95250" y="685800"/>
            <a:ext cx="93345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4400" b="1" dirty="0" smtClean="0">
                <a:solidFill>
                  <a:schemeClr val="bg1"/>
                </a:solidFill>
                <a:latin typeface="Arial" charset="0"/>
                <a:ea typeface="ＭＳ Ｐゴシック" charset="0"/>
              </a:rPr>
              <a:t>GAR Proposed Amendments</a:t>
            </a:r>
            <a:endParaRPr lang="en-GB" sz="4400" b="1" dirty="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171450" y="1790541"/>
            <a:ext cx="88011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889000" indent="-346075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68388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FontTx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Proposed by Industrial Market &amp; Consumer Protection Committee (IMCO) Rapporteur:</a:t>
            </a:r>
            <a:br>
              <a:rPr lang="en-GB" sz="2800" b="1" dirty="0" smtClean="0">
                <a:solidFill>
                  <a:schemeClr val="bg2"/>
                </a:solidFill>
                <a:latin typeface="Arial" charset="0"/>
              </a:rPr>
            </a:br>
            <a:endParaRPr lang="en-GB" sz="2800" b="1" dirty="0" smtClean="0">
              <a:solidFill>
                <a:schemeClr val="bg2"/>
              </a:solidFill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Recital 14 emphasises Health Protection</a:t>
            </a:r>
            <a:br>
              <a:rPr lang="en-GB" sz="2800" b="1" dirty="0" smtClean="0">
                <a:solidFill>
                  <a:schemeClr val="bg2"/>
                </a:solidFill>
                <a:latin typeface="Arial" charset="0"/>
              </a:rPr>
            </a:br>
            <a:endParaRPr lang="en-GB" sz="2800" b="1" dirty="0" smtClean="0">
              <a:solidFill>
                <a:schemeClr val="bg2"/>
              </a:solidFill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Recital 15 introduces installer training, certification &amp; highlights CO</a:t>
            </a:r>
            <a:br>
              <a:rPr lang="en-GB" sz="2800" b="1" dirty="0" smtClean="0">
                <a:solidFill>
                  <a:schemeClr val="bg2"/>
                </a:solidFill>
                <a:latin typeface="Arial" charset="0"/>
              </a:rPr>
            </a:br>
            <a:endParaRPr lang="en-GB" sz="2800" b="1" dirty="0">
              <a:solidFill>
                <a:schemeClr val="bg2"/>
              </a:solidFill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Recital 17 strengthens CO awareness campaign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-95250" y="685800"/>
            <a:ext cx="93345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4400" b="1" dirty="0" smtClean="0">
                <a:solidFill>
                  <a:schemeClr val="bg1"/>
                </a:solidFill>
                <a:latin typeface="Arial" charset="0"/>
                <a:ea typeface="ＭＳ Ｐゴシック" charset="0"/>
              </a:rPr>
              <a:t>GAR Proposed Amendments</a:t>
            </a:r>
            <a:endParaRPr lang="en-GB" sz="4400" b="1" dirty="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342900" y="1612154"/>
            <a:ext cx="88011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889000" indent="-346075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68388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FontTx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Essential Requirement (ER) 1.6.1</a:t>
            </a:r>
            <a:br>
              <a:rPr lang="en-GB" sz="2800" b="1" dirty="0" smtClean="0">
                <a:solidFill>
                  <a:schemeClr val="bg2"/>
                </a:solidFill>
                <a:latin typeface="Arial" charset="0"/>
              </a:rPr>
            </a:b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/>
            </a:r>
            <a:br>
              <a:rPr lang="en-GB" sz="2800" b="1" dirty="0" smtClean="0">
                <a:solidFill>
                  <a:schemeClr val="bg2"/>
                </a:solidFill>
                <a:latin typeface="Arial" charset="0"/>
              </a:rPr>
            </a:br>
            <a:r>
              <a:rPr lang="en-GB" sz="2800" b="1" dirty="0" err="1" smtClean="0">
                <a:solidFill>
                  <a:schemeClr val="bg2"/>
                </a:solidFill>
                <a:latin typeface="Arial" charset="0"/>
              </a:rPr>
              <a:t>Mfrs</a:t>
            </a: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 must explain how to stop CO incidents at &amp; after appliance commission</a:t>
            </a:r>
            <a:br>
              <a:rPr lang="en-GB" sz="2800" b="1" dirty="0" smtClean="0">
                <a:solidFill>
                  <a:schemeClr val="bg2"/>
                </a:solidFill>
                <a:latin typeface="Arial" charset="0"/>
              </a:rPr>
            </a:br>
            <a:endParaRPr lang="en-GB" sz="2800" b="1" dirty="0" smtClean="0">
              <a:solidFill>
                <a:schemeClr val="bg2"/>
              </a:solidFill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ERs 3.2.4, 3.4.4 &amp; 3.6.3 reinforces CO message</a:t>
            </a:r>
            <a:br>
              <a:rPr lang="en-GB" sz="2800" b="1" dirty="0" smtClean="0">
                <a:solidFill>
                  <a:schemeClr val="bg2"/>
                </a:solidFill>
                <a:latin typeface="Arial" charset="0"/>
              </a:rPr>
            </a:br>
            <a:endParaRPr lang="en-GB" sz="2800" b="1" dirty="0" smtClean="0">
              <a:solidFill>
                <a:schemeClr val="bg2"/>
              </a:solidFill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charset="0"/>
              </a:rPr>
              <a:t>Article 4 supports Recital 18 requiring Member States to notify Gas Properties – will improve safe appliance operation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-95250" y="685800"/>
            <a:ext cx="93345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4400" b="1" dirty="0" smtClean="0">
                <a:solidFill>
                  <a:schemeClr val="bg1"/>
                </a:solidFill>
                <a:latin typeface="Arial" charset="0"/>
                <a:ea typeface="ＭＳ Ｐゴシック" charset="0"/>
              </a:rPr>
              <a:t>Industry Actions</a:t>
            </a:r>
            <a:endParaRPr lang="en-GB" sz="4400" b="1" dirty="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342900" y="1828730"/>
            <a:ext cx="88011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889000" indent="-346075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68388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2012 – Updated EN </a:t>
            </a:r>
            <a:r>
              <a:rPr lang="en-GB" sz="28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50379, </a:t>
            </a:r>
            <a:r>
              <a:rPr lang="en-GB" sz="28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.. </a:t>
            </a:r>
            <a:r>
              <a:rPr lang="en-GB" sz="2800" b="1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portable </a:t>
            </a:r>
            <a:r>
              <a:rPr lang="en-GB" sz="2800" b="1" i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electrical apparatus </a:t>
            </a:r>
            <a:r>
              <a:rPr lang="en-GB" sz="2800" b="1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 to </a:t>
            </a:r>
            <a:r>
              <a:rPr lang="en-GB" sz="2800" b="1" i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 combustion flue </a:t>
            </a:r>
            <a:r>
              <a:rPr lang="en-GB" sz="2800" b="1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 .. of </a:t>
            </a:r>
            <a:r>
              <a:rPr lang="en-GB" sz="2800" b="1" i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heating </a:t>
            </a:r>
            <a:r>
              <a:rPr lang="en-GB" sz="2800" b="1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appliances” – What to buy</a:t>
            </a:r>
            <a:br>
              <a:rPr lang="en-GB" sz="2800" b="1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800" b="1" i="1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+mn-lt"/>
              </a:rPr>
              <a:t>2013 - CLC/TS 50612 “</a:t>
            </a:r>
            <a:r>
              <a:rPr lang="en-AU" sz="2800" b="1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Portable </a:t>
            </a:r>
            <a:r>
              <a:rPr lang="en-AU" sz="2800" b="1" i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electrical apparatus </a:t>
            </a:r>
            <a:r>
              <a:rPr lang="en-AU" sz="2800" b="1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 - Guide </a:t>
            </a:r>
            <a:r>
              <a:rPr lang="en-AU" sz="2800" b="1" i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their use </a:t>
            </a:r>
            <a:r>
              <a:rPr lang="en-AU" sz="2800" b="1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 commissioning</a:t>
            </a:r>
            <a:r>
              <a:rPr lang="en-AU" sz="2800" b="1" i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servicing </a:t>
            </a:r>
            <a:r>
              <a:rPr lang="en-AU" sz="2800" b="1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maintaining </a:t>
            </a:r>
            <a:r>
              <a:rPr lang="en-AU" sz="2800" b="1" i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 fired central heating </a:t>
            </a:r>
            <a:r>
              <a:rPr lang="en-AU" sz="2800" b="1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boilers” – How to use</a:t>
            </a:r>
            <a:endParaRPr lang="en-GB" sz="2800" b="1" i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sz="2800" b="1" dirty="0">
              <a:solidFill>
                <a:schemeClr val="bg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-95250" y="685800"/>
            <a:ext cx="93345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4400" b="1" dirty="0" smtClean="0">
                <a:solidFill>
                  <a:schemeClr val="bg1"/>
                </a:solidFill>
                <a:latin typeface="Arial" charset="0"/>
                <a:ea typeface="ＭＳ Ｐゴシック" charset="0"/>
              </a:rPr>
              <a:t>Industry Actions</a:t>
            </a:r>
            <a:endParaRPr lang="en-GB" sz="4400" b="1" dirty="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342900" y="1756538"/>
            <a:ext cx="88011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889000" indent="-346075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68388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+mn-lt"/>
              </a:rPr>
              <a:t>CLC/TS 50612 – Expand to all Gas Appliances</a:t>
            </a:r>
            <a:br>
              <a:rPr lang="en-GB" sz="2800" b="1" dirty="0" smtClean="0">
                <a:solidFill>
                  <a:schemeClr val="bg2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bg2"/>
                </a:solidFill>
                <a:latin typeface="+mn-lt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</a:t>
            </a:r>
            <a:r>
              <a:rPr lang="en-GB" sz="28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</a:t>
            </a:r>
            <a:r>
              <a:rPr lang="en-GB" sz="2800" b="1" i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of domestic gas installations – Recommendations </a:t>
            </a:r>
            <a:r>
              <a:rPr lang="en-GB" sz="28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GB" sz="28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Forum </a:t>
            </a:r>
            <a:r>
              <a:rPr lang="en-GB" sz="28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 (SFG) – awaiting draft publication</a:t>
            </a:r>
            <a:br>
              <a:rPr lang="en-GB" sz="28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8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SFG TR next phase – Identify member State “Best </a:t>
            </a:r>
            <a:r>
              <a:rPr lang="en-GB" sz="28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28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ractice” &amp; publish Minimum</a:t>
            </a:r>
            <a:r>
              <a:rPr lang="en-GB" sz="28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Requirements </a:t>
            </a:r>
            <a:endParaRPr lang="en-GB" sz="28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zure">
  <a:themeElements>
    <a:clrScheme name="">
      <a:dk1>
        <a:srgbClr val="FFFFFF"/>
      </a:dk1>
      <a:lt1>
        <a:srgbClr val="FFFFFF"/>
      </a:lt1>
      <a:dk2>
        <a:srgbClr val="00FFFF"/>
      </a:dk2>
      <a:lt2>
        <a:srgbClr val="000000"/>
      </a:lt2>
      <a:accent1>
        <a:srgbClr val="00CCCC"/>
      </a:accent1>
      <a:accent2>
        <a:srgbClr val="6666FF"/>
      </a:accent2>
      <a:accent3>
        <a:srgbClr val="FFFF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Times New Roman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Designs\Azure.pot</Template>
  <TotalTime>0</TotalTime>
  <Words>157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Azure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Electromagnolia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Leigh Greenham</dc:creator>
  <cp:lastModifiedBy>CO-Gas Safety</cp:lastModifiedBy>
  <cp:revision>135</cp:revision>
  <dcterms:created xsi:type="dcterms:W3CDTF">2006-07-10T16:19:03Z</dcterms:created>
  <dcterms:modified xsi:type="dcterms:W3CDTF">2015-05-07T07:57:12Z</dcterms:modified>
</cp:coreProperties>
</file>