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4" r:id="rId2"/>
    <p:sldId id="301" r:id="rId3"/>
    <p:sldId id="314" r:id="rId4"/>
    <p:sldId id="256" r:id="rId5"/>
    <p:sldId id="290" r:id="rId6"/>
    <p:sldId id="257" r:id="rId7"/>
    <p:sldId id="258" r:id="rId8"/>
    <p:sldId id="259" r:id="rId9"/>
    <p:sldId id="291" r:id="rId10"/>
    <p:sldId id="292" r:id="rId11"/>
    <p:sldId id="261" r:id="rId12"/>
    <p:sldId id="296" r:id="rId13"/>
    <p:sldId id="262" r:id="rId14"/>
    <p:sldId id="294" r:id="rId15"/>
    <p:sldId id="295" r:id="rId16"/>
    <p:sldId id="263" r:id="rId17"/>
    <p:sldId id="277" r:id="rId18"/>
    <p:sldId id="316" r:id="rId19"/>
    <p:sldId id="300" r:id="rId20"/>
    <p:sldId id="309" r:id="rId21"/>
    <p:sldId id="311" r:id="rId22"/>
    <p:sldId id="310" r:id="rId23"/>
    <p:sldId id="312" r:id="rId24"/>
    <p:sldId id="313" r:id="rId25"/>
    <p:sldId id="276" r:id="rId26"/>
    <p:sldId id="275" r:id="rId27"/>
    <p:sldId id="280" r:id="rId28"/>
    <p:sldId id="298" r:id="rId29"/>
    <p:sldId id="284" r:id="rId30"/>
    <p:sldId id="278" r:id="rId31"/>
    <p:sldId id="299" r:id="rId32"/>
    <p:sldId id="308" r:id="rId33"/>
    <p:sldId id="279" r:id="rId34"/>
    <p:sldId id="307" r:id="rId35"/>
    <p:sldId id="303" r:id="rId36"/>
    <p:sldId id="304" r:id="rId37"/>
    <p:sldId id="306" r:id="rId38"/>
    <p:sldId id="266" r:id="rId39"/>
    <p:sldId id="281" r:id="rId40"/>
    <p:sldId id="282" r:id="rId41"/>
    <p:sldId id="283" r:id="rId42"/>
    <p:sldId id="285" r:id="rId43"/>
    <p:sldId id="286" r:id="rId44"/>
    <p:sldId id="287" r:id="rId45"/>
    <p:sldId id="288" r:id="rId46"/>
    <p:sldId id="289" r:id="rId47"/>
  </p:sldIdLst>
  <p:sldSz cx="9144000" cy="6858000" type="screen4x3"/>
  <p:notesSz cx="7099300" cy="10223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0237" autoAdjust="0"/>
  </p:normalViewPr>
  <p:slideViewPr>
    <p:cSldViewPr>
      <p:cViewPr varScale="1">
        <p:scale>
          <a:sx n="68" d="100"/>
          <a:sy n="68" d="100"/>
        </p:scale>
        <p:origin x="160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76363" cy="511175"/>
          </a:xfrm>
          <a:prstGeom prst="rect">
            <a:avLst/>
          </a:prstGeom>
          <a:noFill/>
          <a:ln w="9525">
            <a:noFill/>
            <a:miter lim="800000"/>
            <a:headEnd/>
            <a:tailEnd/>
          </a:ln>
          <a:effectLst/>
        </p:spPr>
        <p:txBody>
          <a:bodyPr vert="horz" wrap="square" lIns="98984" tIns="49492" rIns="98984" bIns="49492" numCol="1" anchor="t" anchorCtr="0" compatLnSpc="1">
            <a:prstTxWarp prst="textNoShape">
              <a:avLst/>
            </a:prstTxWarp>
          </a:bodyPr>
          <a:lstStyle>
            <a:lvl1pPr>
              <a:defRPr sz="1300"/>
            </a:lvl1pPr>
          </a:lstStyle>
          <a:p>
            <a:pPr>
              <a:defRPr/>
            </a:pPr>
            <a:endParaRPr lang="en-US"/>
          </a:p>
        </p:txBody>
      </p:sp>
      <p:sp>
        <p:nvSpPr>
          <p:cNvPr id="32771" name="Rectangle 3"/>
          <p:cNvSpPr>
            <a:spLocks noGrp="1" noChangeArrowheads="1"/>
          </p:cNvSpPr>
          <p:nvPr>
            <p:ph type="dt" idx="1"/>
          </p:nvPr>
        </p:nvSpPr>
        <p:spPr bwMode="auto">
          <a:xfrm>
            <a:off x="4021294" y="0"/>
            <a:ext cx="3076363" cy="511175"/>
          </a:xfrm>
          <a:prstGeom prst="rect">
            <a:avLst/>
          </a:prstGeom>
          <a:noFill/>
          <a:ln w="9525">
            <a:noFill/>
            <a:miter lim="800000"/>
            <a:headEnd/>
            <a:tailEnd/>
          </a:ln>
          <a:effectLst/>
        </p:spPr>
        <p:txBody>
          <a:bodyPr vert="horz" wrap="square" lIns="98984" tIns="49492" rIns="98984" bIns="49492" numCol="1" anchor="t" anchorCtr="0" compatLnSpc="1">
            <a:prstTxWarp prst="textNoShape">
              <a:avLst/>
            </a:prstTxWarp>
          </a:bodyPr>
          <a:lstStyle>
            <a:lvl1pPr algn="r">
              <a:defRPr sz="1300"/>
            </a:lvl1pPr>
          </a:lstStyle>
          <a:p>
            <a:pPr>
              <a:defRPr/>
            </a:pPr>
            <a:fld id="{0C460CB4-8807-494A-8C94-8E21F76CD2F6}" type="datetimeFigureOut">
              <a:rPr lang="en-US"/>
              <a:pPr>
                <a:defRPr/>
              </a:pPr>
              <a:t>11/18/2016</a:t>
            </a:fld>
            <a:endParaRPr lang="en-US"/>
          </a:p>
        </p:txBody>
      </p:sp>
      <p:sp>
        <p:nvSpPr>
          <p:cNvPr id="13316"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09930" y="4856163"/>
            <a:ext cx="5679440" cy="4600575"/>
          </a:xfrm>
          <a:prstGeom prst="rect">
            <a:avLst/>
          </a:prstGeom>
          <a:noFill/>
          <a:ln w="9525">
            <a:noFill/>
            <a:miter lim="800000"/>
            <a:headEnd/>
            <a:tailEnd/>
          </a:ln>
          <a:effectLst/>
        </p:spPr>
        <p:txBody>
          <a:bodyPr vert="horz" wrap="square" lIns="98984" tIns="49492" rIns="98984" bIns="494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9710551"/>
            <a:ext cx="3076363" cy="511175"/>
          </a:xfrm>
          <a:prstGeom prst="rect">
            <a:avLst/>
          </a:prstGeom>
          <a:noFill/>
          <a:ln w="9525">
            <a:noFill/>
            <a:miter lim="800000"/>
            <a:headEnd/>
            <a:tailEnd/>
          </a:ln>
          <a:effectLst/>
        </p:spPr>
        <p:txBody>
          <a:bodyPr vert="horz" wrap="square" lIns="98984" tIns="49492" rIns="98984" bIns="49492" numCol="1" anchor="b" anchorCtr="0" compatLnSpc="1">
            <a:prstTxWarp prst="textNoShape">
              <a:avLst/>
            </a:prstTxWarp>
          </a:bodyPr>
          <a:lstStyle>
            <a:lvl1pPr>
              <a:defRPr sz="1300"/>
            </a:lvl1pPr>
          </a:lstStyle>
          <a:p>
            <a:pPr>
              <a:defRPr/>
            </a:pPr>
            <a:endParaRPr lang="en-US"/>
          </a:p>
        </p:txBody>
      </p:sp>
      <p:sp>
        <p:nvSpPr>
          <p:cNvPr id="32775" name="Rectangle 7"/>
          <p:cNvSpPr>
            <a:spLocks noGrp="1" noChangeArrowheads="1"/>
          </p:cNvSpPr>
          <p:nvPr>
            <p:ph type="sldNum" sz="quarter" idx="5"/>
          </p:nvPr>
        </p:nvSpPr>
        <p:spPr bwMode="auto">
          <a:xfrm>
            <a:off x="4021294" y="9710551"/>
            <a:ext cx="3076363" cy="511175"/>
          </a:xfrm>
          <a:prstGeom prst="rect">
            <a:avLst/>
          </a:prstGeom>
          <a:noFill/>
          <a:ln w="9525">
            <a:noFill/>
            <a:miter lim="800000"/>
            <a:headEnd/>
            <a:tailEnd/>
          </a:ln>
          <a:effectLst/>
        </p:spPr>
        <p:txBody>
          <a:bodyPr vert="horz" wrap="square" lIns="98984" tIns="49492" rIns="98984" bIns="49492" numCol="1" anchor="b" anchorCtr="0" compatLnSpc="1">
            <a:prstTxWarp prst="textNoShape">
              <a:avLst/>
            </a:prstTxWarp>
          </a:bodyPr>
          <a:lstStyle>
            <a:lvl1pPr algn="r">
              <a:defRPr sz="1300"/>
            </a:lvl1pPr>
          </a:lstStyle>
          <a:p>
            <a:pPr>
              <a:defRPr/>
            </a:pPr>
            <a:fld id="{9420DAF5-5CE1-4BB5-9F11-C3110DC336D3}" type="slidenum">
              <a:rPr lang="en-US"/>
              <a:pPr>
                <a:defRPr/>
              </a:pPr>
              <a:t>‹#›</a:t>
            </a:fld>
            <a:endParaRPr lang="en-US"/>
          </a:p>
        </p:txBody>
      </p:sp>
    </p:spTree>
    <p:extLst>
      <p:ext uri="{BB962C8B-B14F-4D97-AF65-F5344CB8AC3E}">
        <p14:creationId xmlns:p14="http://schemas.microsoft.com/office/powerpoint/2010/main" val="3099197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se.gov.uk/safetybulletins/co-wood-pellets.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se.gov.uk/foi/internalops/hid/spc/spctosd3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a:latin typeface="Calibri" pitchFamily="32" charset="0"/>
            </a:endParaRPr>
          </a:p>
        </p:txBody>
      </p:sp>
    </p:spTree>
    <p:extLst>
      <p:ext uri="{BB962C8B-B14F-4D97-AF65-F5344CB8AC3E}">
        <p14:creationId xmlns:p14="http://schemas.microsoft.com/office/powerpoint/2010/main" val="2296398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r>
              <a:rPr lang="en-GB" dirty="0">
                <a:latin typeface="Calibri" pitchFamily="32" charset="0"/>
              </a:rPr>
              <a:t>Ask the students to look at this picture carefully for clues.</a:t>
            </a:r>
          </a:p>
          <a:p>
            <a:r>
              <a:rPr lang="en-GB" dirty="0">
                <a:latin typeface="Calibri" pitchFamily="32" charset="0"/>
              </a:rPr>
              <a:t>Please bear in mind that family members can suffer different symptoms, for example, the mother</a:t>
            </a:r>
            <a:r>
              <a:rPr lang="en-GB" baseline="0" dirty="0">
                <a:latin typeface="Calibri" pitchFamily="32" charset="0"/>
              </a:rPr>
              <a:t> </a:t>
            </a:r>
            <a:r>
              <a:rPr lang="en-GB" dirty="0">
                <a:latin typeface="Calibri" pitchFamily="32" charset="0"/>
              </a:rPr>
              <a:t>may be tired and have a headache, (see the aspirin), the son may be dizzy and act strangely and always want to be</a:t>
            </a:r>
            <a:r>
              <a:rPr lang="en-GB" baseline="0" dirty="0">
                <a:latin typeface="Calibri" pitchFamily="32" charset="0"/>
              </a:rPr>
              <a:t> </a:t>
            </a:r>
            <a:r>
              <a:rPr lang="en-GB" dirty="0">
                <a:latin typeface="Calibri" pitchFamily="32" charset="0"/>
              </a:rPr>
              <a:t>out of the house, the daughter may have a bad stomach ache, while the father may just be bad</a:t>
            </a:r>
            <a:r>
              <a:rPr lang="en-GB" baseline="0" dirty="0">
                <a:latin typeface="Calibri" pitchFamily="32" charset="0"/>
              </a:rPr>
              <a:t> </a:t>
            </a:r>
            <a:r>
              <a:rPr lang="en-GB" dirty="0">
                <a:latin typeface="Calibri" pitchFamily="32" charset="0"/>
              </a:rPr>
              <a:t>tempered.</a:t>
            </a:r>
          </a:p>
          <a:p>
            <a:r>
              <a:rPr lang="en-GB" dirty="0">
                <a:latin typeface="Calibri" pitchFamily="32" charset="0"/>
              </a:rPr>
              <a:t>The problem is that such symptoms could be nothing or they could be CO.</a:t>
            </a:r>
            <a:endParaRPr lang="en-US" dirty="0">
              <a:latin typeface="Calibri" pitchFamily="32" charset="0"/>
            </a:endParaRPr>
          </a:p>
        </p:txBody>
      </p:sp>
    </p:spTree>
    <p:extLst>
      <p:ext uri="{BB962C8B-B14F-4D97-AF65-F5344CB8AC3E}">
        <p14:creationId xmlns:p14="http://schemas.microsoft.com/office/powerpoint/2010/main" val="168362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GB">
                <a:latin typeface="Calibri" pitchFamily="32" charset="0"/>
              </a:rPr>
              <a:t>Please note that arterial blood is NOT required for a CO blood test. Some GPs think it is and this is off putting and painful. </a:t>
            </a:r>
            <a:endParaRPr lang="en-US">
              <a:latin typeface="Calibri" pitchFamily="32" charset="0"/>
            </a:endParaRPr>
          </a:p>
        </p:txBody>
      </p:sp>
    </p:spTree>
    <p:extLst>
      <p:ext uri="{BB962C8B-B14F-4D97-AF65-F5344CB8AC3E}">
        <p14:creationId xmlns:p14="http://schemas.microsoft.com/office/powerpoint/2010/main" val="1837672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r>
              <a:rPr lang="en-GB">
                <a:latin typeface="Calibri" pitchFamily="32" charset="0"/>
              </a:rPr>
              <a:t>Ask the students and perhaps write these answers on the board and then go to the next slide.</a:t>
            </a:r>
            <a:endParaRPr lang="en-US">
              <a:latin typeface="Calibri" pitchFamily="32" charset="0"/>
            </a:endParaRPr>
          </a:p>
        </p:txBody>
      </p:sp>
    </p:spTree>
    <p:extLst>
      <p:ext uri="{BB962C8B-B14F-4D97-AF65-F5344CB8AC3E}">
        <p14:creationId xmlns:p14="http://schemas.microsoft.com/office/powerpoint/2010/main" val="239832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Wood</a:t>
            </a:r>
            <a:r>
              <a:rPr lang="en-GB" baseline="0" dirty="0"/>
              <a:t> pellets in store can emit carbon monoxide even though the pellets are not burning</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u="sng" kern="1200" dirty="0">
                <a:solidFill>
                  <a:schemeClr val="tx1"/>
                </a:solidFill>
                <a:latin typeface="Calibri" pitchFamily="34" charset="0"/>
                <a:ea typeface="+mn-ea"/>
                <a:cs typeface="+mn-cs"/>
                <a:hlinkClick r:id="rId3"/>
              </a:rPr>
              <a:t>http://www.hse.gov.uk/safetybulletins/co-wood-pellets.htm</a:t>
            </a:r>
            <a:r>
              <a:rPr lang="en-GB" sz="1200" kern="1200" dirty="0">
                <a:solidFill>
                  <a:schemeClr val="tx1"/>
                </a:solidFill>
                <a:latin typeface="Calibri" pitchFamily="34" charset="0"/>
                <a:ea typeface="+mn-ea"/>
                <a:cs typeface="+mn-cs"/>
              </a:rPr>
              <a:t>    </a:t>
            </a:r>
          </a:p>
          <a:p>
            <a:endParaRPr lang="en-GB" baseline="0" dirty="0"/>
          </a:p>
        </p:txBody>
      </p:sp>
      <p:sp>
        <p:nvSpPr>
          <p:cNvPr id="4" name="Slide Number Placeholder 3"/>
          <p:cNvSpPr>
            <a:spLocks noGrp="1"/>
          </p:cNvSpPr>
          <p:nvPr>
            <p:ph type="sldNum" sz="quarter" idx="10"/>
          </p:nvPr>
        </p:nvSpPr>
        <p:spPr/>
        <p:txBody>
          <a:bodyPr/>
          <a:lstStyle/>
          <a:p>
            <a:pPr>
              <a:defRPr/>
            </a:pPr>
            <a:fld id="{9420DAF5-5CE1-4BB5-9F11-C3110DC336D3}" type="slidenum">
              <a:rPr lang="en-US" smtClean="0"/>
              <a:pPr>
                <a:defRPr/>
              </a:pPr>
              <a:t>35</a:t>
            </a:fld>
            <a:endParaRPr lang="en-US"/>
          </a:p>
        </p:txBody>
      </p:sp>
    </p:spTree>
    <p:extLst>
      <p:ext uri="{BB962C8B-B14F-4D97-AF65-F5344CB8AC3E}">
        <p14:creationId xmlns:p14="http://schemas.microsoft.com/office/powerpoint/2010/main" val="521453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r>
              <a:rPr lang="en-GB">
                <a:latin typeface="Calibri" pitchFamily="32" charset="0"/>
              </a:rPr>
              <a:t>Don't be shy about asking for proof of their training and experience - it's your money and </a:t>
            </a:r>
            <a:r>
              <a:rPr lang="en-GB" u="sng">
                <a:latin typeface="Calibri" pitchFamily="32" charset="0"/>
              </a:rPr>
              <a:t>your </a:t>
            </a:r>
            <a:r>
              <a:rPr lang="en-GB">
                <a:latin typeface="Calibri" pitchFamily="32" charset="0"/>
              </a:rPr>
              <a:t>life. Ensure that your gas fitter uses a flue gas analyser or similar equipment to check for CO gas.</a:t>
            </a:r>
          </a:p>
          <a:p>
            <a:r>
              <a:rPr lang="en-GB">
                <a:latin typeface="Calibri" pitchFamily="32" charset="0"/>
              </a:rPr>
              <a:t>Don't be shy about asking for proof of their training and experience - it's your money and </a:t>
            </a:r>
            <a:r>
              <a:rPr lang="en-GB" u="sng">
                <a:latin typeface="Calibri" pitchFamily="32" charset="0"/>
              </a:rPr>
              <a:t>your </a:t>
            </a:r>
            <a:r>
              <a:rPr lang="en-GB">
                <a:latin typeface="Calibri" pitchFamily="32" charset="0"/>
              </a:rPr>
              <a:t>life. </a:t>
            </a:r>
          </a:p>
          <a:p>
            <a:r>
              <a:rPr lang="en-GB">
                <a:latin typeface="Calibri" pitchFamily="32" charset="0"/>
              </a:rPr>
              <a:t>Ensure that your gas fitter uses a flue gas analyser or similar equipment to check for CO gas.</a:t>
            </a:r>
          </a:p>
          <a:p>
            <a:endParaRPr lang="en-US">
              <a:latin typeface="Calibri" pitchFamily="32" charset="0"/>
            </a:endParaRPr>
          </a:p>
        </p:txBody>
      </p:sp>
    </p:spTree>
    <p:extLst>
      <p:ext uri="{BB962C8B-B14F-4D97-AF65-F5344CB8AC3E}">
        <p14:creationId xmlns:p14="http://schemas.microsoft.com/office/powerpoint/2010/main" val="272546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r>
              <a:rPr lang="en-GB">
                <a:latin typeface="Calibri" pitchFamily="32" charset="0"/>
              </a:rPr>
              <a:t>Make sure the chimney does not end in the loft or leak into the loft. It is important that chimneys and flues are kept clear so that all the products of combustion go harmlessly up the chimney and not back into the house.</a:t>
            </a:r>
            <a:endParaRPr lang="en-US">
              <a:latin typeface="Calibri" pitchFamily="32" charset="0"/>
            </a:endParaRPr>
          </a:p>
        </p:txBody>
      </p:sp>
    </p:spTree>
    <p:extLst>
      <p:ext uri="{BB962C8B-B14F-4D97-AF65-F5344CB8AC3E}">
        <p14:creationId xmlns:p14="http://schemas.microsoft.com/office/powerpoint/2010/main" val="424986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20DAF5-5CE1-4BB5-9F11-C3110DC336D3}" type="slidenum">
              <a:rPr lang="en-US" smtClean="0"/>
              <a:pPr>
                <a:defRPr/>
              </a:pPr>
              <a:t>4</a:t>
            </a:fld>
            <a:endParaRPr lang="en-US"/>
          </a:p>
        </p:txBody>
      </p:sp>
    </p:spTree>
    <p:extLst>
      <p:ext uri="{BB962C8B-B14F-4D97-AF65-F5344CB8AC3E}">
        <p14:creationId xmlns:p14="http://schemas.microsoft.com/office/powerpoint/2010/main" val="144185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en-GB">
                <a:latin typeface="Calibri" pitchFamily="32" charset="0"/>
              </a:rPr>
              <a:t>The coal fire is obvious as is the boiler and the gas stove. The generator in the garage and indeed the car are not so obvious.</a:t>
            </a:r>
          </a:p>
          <a:p>
            <a:r>
              <a:rPr lang="en-GB">
                <a:latin typeface="Calibri" pitchFamily="32" charset="0"/>
              </a:rPr>
              <a:t>The electric fire is a red herring as is the toaster unless the toast is on fire!</a:t>
            </a:r>
            <a:endParaRPr lang="en-US">
              <a:latin typeface="Calibri" pitchFamily="32" charset="0"/>
            </a:endParaRPr>
          </a:p>
        </p:txBody>
      </p:sp>
    </p:spTree>
    <p:extLst>
      <p:ext uri="{BB962C8B-B14F-4D97-AF65-F5344CB8AC3E}">
        <p14:creationId xmlns:p14="http://schemas.microsoft.com/office/powerpoint/2010/main" val="340184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a:latin typeface="Calibri" pitchFamily="32" charset="0"/>
            </a:endParaRPr>
          </a:p>
        </p:txBody>
      </p:sp>
    </p:spTree>
    <p:extLst>
      <p:ext uri="{BB962C8B-B14F-4D97-AF65-F5344CB8AC3E}">
        <p14:creationId xmlns:p14="http://schemas.microsoft.com/office/powerpoint/2010/main" val="100677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GB">
                <a:latin typeface="Calibri" pitchFamily="32" charset="0"/>
              </a:rPr>
              <a:t>Just 2% of CO in the air can kill in 1-3 minutes See HSE website</a:t>
            </a:r>
            <a:r>
              <a:rPr lang="en-US">
                <a:latin typeface="Calibri" pitchFamily="32" charset="0"/>
              </a:rPr>
              <a:t> </a:t>
            </a:r>
            <a:r>
              <a:rPr lang="en-US">
                <a:latin typeface="Calibri" pitchFamily="32" charset="0"/>
                <a:hlinkClick r:id="rId3"/>
              </a:rPr>
              <a:t>http://www.hse.gov.uk/foi/internalops/hid/spc/spctosd30.pdf</a:t>
            </a:r>
            <a:r>
              <a:rPr lang="en-US">
                <a:latin typeface="Calibri" pitchFamily="32" charset="0"/>
              </a:rPr>
              <a:t> at Para 74 Table 23</a:t>
            </a:r>
          </a:p>
          <a:p>
            <a:endParaRPr lang="en-US">
              <a:latin typeface="Calibri" pitchFamily="32" charset="0"/>
            </a:endParaRPr>
          </a:p>
        </p:txBody>
      </p:sp>
    </p:spTree>
    <p:extLst>
      <p:ext uri="{BB962C8B-B14F-4D97-AF65-F5344CB8AC3E}">
        <p14:creationId xmlns:p14="http://schemas.microsoft.com/office/powerpoint/2010/main" val="92719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r>
              <a:rPr lang="en-GB">
                <a:latin typeface="Calibri" pitchFamily="32" charset="0"/>
              </a:rPr>
              <a:t>What are the human senses? Hearing, seeing, tasting and feeling.</a:t>
            </a:r>
            <a:endParaRPr lang="en-US">
              <a:latin typeface="Calibri" pitchFamily="32" charset="0"/>
            </a:endParaRPr>
          </a:p>
        </p:txBody>
      </p:sp>
    </p:spTree>
    <p:extLst>
      <p:ext uri="{BB962C8B-B14F-4D97-AF65-F5344CB8AC3E}">
        <p14:creationId xmlns:p14="http://schemas.microsoft.com/office/powerpoint/2010/main" val="125005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GB">
                <a:latin typeface="Calibri" pitchFamily="32" charset="0"/>
              </a:rPr>
              <a:t>Because the poor canary (being very small) would die first and this would alert the miners to the</a:t>
            </a:r>
          </a:p>
          <a:p>
            <a:pPr eaLnBrk="1" hangingPunct="1"/>
            <a:r>
              <a:rPr lang="en-GB">
                <a:latin typeface="Calibri" pitchFamily="32" charset="0"/>
              </a:rPr>
              <a:t>presence of CO or other toxic fumes. </a:t>
            </a:r>
          </a:p>
          <a:p>
            <a:pPr eaLnBrk="1" hangingPunct="1"/>
            <a:r>
              <a:rPr lang="en-GB">
                <a:latin typeface="Calibri" pitchFamily="32" charset="0"/>
              </a:rPr>
              <a:t>Cats sometimes die first because they are smaller than you but often they just go out if they sense CO.</a:t>
            </a:r>
          </a:p>
          <a:p>
            <a:pPr eaLnBrk="1" hangingPunct="1"/>
            <a:endParaRPr lang="en-GB">
              <a:latin typeface="Calibri" pitchFamily="32" charset="0"/>
            </a:endParaRPr>
          </a:p>
          <a:p>
            <a:pPr eaLnBrk="1" hangingPunct="1"/>
            <a:endParaRPr lang="en-US">
              <a:latin typeface="Calibri" pitchFamily="32" charset="0"/>
            </a:endParaRPr>
          </a:p>
        </p:txBody>
      </p:sp>
    </p:spTree>
    <p:extLst>
      <p:ext uri="{BB962C8B-B14F-4D97-AF65-F5344CB8AC3E}">
        <p14:creationId xmlns:p14="http://schemas.microsoft.com/office/powerpoint/2010/main" val="360719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n-GB">
                <a:latin typeface="Calibri" pitchFamily="32" charset="0"/>
              </a:rPr>
              <a:t>You could write down the symptoms on the board that children give you and then compare with the next slide.</a:t>
            </a:r>
          </a:p>
          <a:p>
            <a:r>
              <a:rPr lang="en-GB">
                <a:latin typeface="Calibri" pitchFamily="32" charset="0"/>
              </a:rPr>
              <a:t>Please tell the children if they have got it right and congratulate them.</a:t>
            </a:r>
          </a:p>
          <a:p>
            <a:endParaRPr lang="en-US">
              <a:latin typeface="Calibri" pitchFamily="32" charset="0"/>
            </a:endParaRPr>
          </a:p>
        </p:txBody>
      </p:sp>
    </p:spTree>
    <p:extLst>
      <p:ext uri="{BB962C8B-B14F-4D97-AF65-F5344CB8AC3E}">
        <p14:creationId xmlns:p14="http://schemas.microsoft.com/office/powerpoint/2010/main" val="11098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r>
              <a:rPr lang="en-GB">
                <a:latin typeface="Calibri" pitchFamily="32" charset="0"/>
              </a:rPr>
              <a:t>The elderly and young are at a higher risk for several reasons.</a:t>
            </a:r>
          </a:p>
          <a:p>
            <a:r>
              <a:rPr lang="en-GB">
                <a:latin typeface="Calibri" pitchFamily="32" charset="0"/>
              </a:rPr>
              <a:t> They stay inside more. The elderly may already be ill and the young may be smaller.</a:t>
            </a:r>
            <a:endParaRPr lang="en-US">
              <a:latin typeface="Calibri" pitchFamily="32" charset="0"/>
            </a:endParaRPr>
          </a:p>
        </p:txBody>
      </p:sp>
    </p:spTree>
    <p:extLst>
      <p:ext uri="{BB962C8B-B14F-4D97-AF65-F5344CB8AC3E}">
        <p14:creationId xmlns:p14="http://schemas.microsoft.com/office/powerpoint/2010/main" val="375132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58CB3DD-345D-4358-9904-548F9D03ACA6}" type="datetimeFigureOut">
              <a:rPr lang="en-US"/>
              <a:pPr>
                <a:defRPr/>
              </a:pPr>
              <a:t>11/18/2016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14C8C35-D129-41D9-B9F5-9C0592FD62C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CB5BC68-67BA-4495-BE45-9F3B670B82C9}" type="datetimeFigureOut">
              <a:rPr lang="en-US"/>
              <a:pPr>
                <a:defRPr/>
              </a:pPr>
              <a:t>11/18/2016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39B4724-D628-4850-8405-44D7D57C5AD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B9DF23B-BA08-406D-BC20-F9DCB4CD7144}" type="datetimeFigureOut">
              <a:rPr lang="en-US"/>
              <a:pPr>
                <a:defRPr/>
              </a:pPr>
              <a:t>11/18/2016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66100D-23E5-4449-B60E-D0CA7E5CF2C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8839301-9F52-4B10-8933-13298F1E1645}" type="datetimeFigureOut">
              <a:rPr lang="en-US"/>
              <a:pPr>
                <a:defRPr/>
              </a:pPr>
              <a:t>11/18/2016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F360AA5-B397-4101-8896-FFB12205D74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4B0039-2B15-4B2B-B003-A92302C76D16}" type="datetimeFigureOut">
              <a:rPr lang="en-US"/>
              <a:pPr>
                <a:defRPr/>
              </a:pPr>
              <a:t>11/18/2016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19439B3-C82C-45A1-AF95-81A21F39737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C0C5322-37E5-40DD-8D6C-9B867FB1F087}" type="datetimeFigureOut">
              <a:rPr lang="en-US"/>
              <a:pPr>
                <a:defRPr/>
              </a:pPr>
              <a:t>11/18/2016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E4992F-2B30-4CD6-9350-86CC3F1BCFB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974BBF8-81B5-49D2-9C01-7DEF53D60173}" type="datetimeFigureOut">
              <a:rPr lang="en-US"/>
              <a:pPr>
                <a:defRPr/>
              </a:pPr>
              <a:t>11/18/2016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512DA70-761D-4306-AE97-EED99914876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226A703-ADB5-4325-A213-853B98FA5426}" type="datetimeFigureOut">
              <a:rPr lang="en-US"/>
              <a:pPr>
                <a:defRPr/>
              </a:pPr>
              <a:t>11/18/2016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D5552B6-C832-4146-90AD-0C882045FAF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202938-A06E-4BC6-8CFE-9555F25C0DFF}" type="datetimeFigureOut">
              <a:rPr lang="en-US"/>
              <a:pPr>
                <a:defRPr/>
              </a:pPr>
              <a:t>11/18/2016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8C3522D-8164-4EAF-8274-8AEA5C5693A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1F25B3-8868-41EB-895D-E090EFD63319}" type="datetimeFigureOut">
              <a:rPr lang="en-US"/>
              <a:pPr>
                <a:defRPr/>
              </a:pPr>
              <a:t>11/18/2016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329BF02-35DD-483A-9270-63D806C16F4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1264E9-23E8-43D2-ABD9-28E6D28A1488}" type="datetimeFigureOut">
              <a:rPr lang="en-US"/>
              <a:pPr>
                <a:defRPr/>
              </a:pPr>
              <a:t>11/18/2016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B4F8528-D280-463E-837B-B1ECA5EE5D7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24CEBE-0A42-4A2A-B22D-59B26D786EE0}" type="datetimeFigureOut">
              <a:rPr lang="en-US"/>
              <a:pPr>
                <a:defRPr/>
              </a:pPr>
              <a:t>11/18/2016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1A80F3-D6B8-4D0B-8481-CBFAD8614D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ljmu.ac.uk/about-us/news/life-saving-research-into-carbon-monoxi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hse.gov.uk/safetybulletins/co-wood-pellets.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co-gassafety.co.uk/stats_and_analysis.html"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gassaferegister.co.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cogassafety.co.uk/other_toxins.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oleary-irsar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49158" name="Picture 6" descr="WWU logo"/>
          <p:cNvPicPr>
            <a:picLocks noChangeAspect="1" noChangeArrowheads="1"/>
          </p:cNvPicPr>
          <p:nvPr/>
        </p:nvPicPr>
        <p:blipFill>
          <a:blip r:embed="rId3" cstate="print"/>
          <a:srcRect/>
          <a:stretch>
            <a:fillRect/>
          </a:stretch>
        </p:blipFill>
        <p:spPr bwMode="auto">
          <a:xfrm>
            <a:off x="323528" y="6086623"/>
            <a:ext cx="1279079" cy="654745"/>
          </a:xfrm>
          <a:prstGeom prst="rect">
            <a:avLst/>
          </a:prstGeom>
          <a:noFill/>
        </p:spPr>
      </p:pic>
      <p:pic>
        <p:nvPicPr>
          <p:cNvPr id="49155" name="Picture 3"/>
          <p:cNvPicPr>
            <a:picLocks noChangeAspect="1" noChangeArrowheads="1"/>
          </p:cNvPicPr>
          <p:nvPr/>
        </p:nvPicPr>
        <p:blipFill>
          <a:blip r:embed="rId4" cstate="print"/>
          <a:srcRect/>
          <a:stretch>
            <a:fillRect/>
          </a:stretch>
        </p:blipFill>
        <p:spPr bwMode="auto">
          <a:xfrm>
            <a:off x="1979712" y="6027477"/>
            <a:ext cx="1209675" cy="693737"/>
          </a:xfrm>
          <a:prstGeom prst="rect">
            <a:avLst/>
          </a:prstGeom>
          <a:noFill/>
        </p:spPr>
      </p:pic>
      <p:pic>
        <p:nvPicPr>
          <p:cNvPr id="49156" name="Picture 4" descr="KANE INTERNATIONAL LTD  LOGO R - 26 08 08"/>
          <p:cNvPicPr>
            <a:picLocks noChangeAspect="1" noChangeArrowheads="1"/>
          </p:cNvPicPr>
          <p:nvPr/>
        </p:nvPicPr>
        <p:blipFill>
          <a:blip r:embed="rId5" cstate="print"/>
          <a:srcRect/>
          <a:stretch>
            <a:fillRect/>
          </a:stretch>
        </p:blipFill>
        <p:spPr bwMode="auto">
          <a:xfrm>
            <a:off x="3816920" y="5997314"/>
            <a:ext cx="827088" cy="723900"/>
          </a:xfrm>
          <a:prstGeom prst="rect">
            <a:avLst/>
          </a:prstGeom>
          <a:noFill/>
        </p:spPr>
      </p:pic>
      <p:sp>
        <p:nvSpPr>
          <p:cNvPr id="49160"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GB" sz="1800" b="0" i="0" u="none" strike="noStrike" cap="none" normalizeH="0" baseline="0">
                <a:ln>
                  <a:noFill/>
                </a:ln>
                <a:solidFill>
                  <a:schemeClr val="tx1"/>
                </a:solidFill>
                <a:effectLst/>
                <a:latin typeface="Arial" pitchFamily="34" charset="0"/>
                <a:cs typeface="Arial" pitchFamily="34" charset="0"/>
              </a:rPr>
            </a:br>
            <a:endParaRPr kumimoji="0" lang="en-GB"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ea typeface="Times New Roman" pitchFamily="18" charset="0"/>
                <a:cs typeface="Verdana" pitchFamily="34" charset="0"/>
              </a:rPr>
              <a:t>                        </a:t>
            </a:r>
            <a:endParaRPr kumimoji="0" lang="en-GB"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49161" name="Rectangle 9"/>
          <p:cNvSpPr>
            <a:spLocks noChangeArrowheads="1"/>
          </p:cNvSpPr>
          <p:nvPr/>
        </p:nvSpPr>
        <p:spPr bwMode="auto">
          <a:xfrm>
            <a:off x="0" y="5877272"/>
            <a:ext cx="9144000" cy="1746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49165" name="Picture 13"/>
          <p:cNvPicPr>
            <a:picLocks noChangeAspect="1" noChangeArrowheads="1"/>
          </p:cNvPicPr>
          <p:nvPr/>
        </p:nvPicPr>
        <p:blipFill>
          <a:blip r:embed="rId6" cstate="print"/>
          <a:srcRect/>
          <a:stretch>
            <a:fillRect/>
          </a:stretch>
        </p:blipFill>
        <p:spPr bwMode="auto">
          <a:xfrm>
            <a:off x="3635896" y="176404"/>
            <a:ext cx="1728192" cy="804324"/>
          </a:xfrm>
          <a:prstGeom prst="rect">
            <a:avLst/>
          </a:prstGeom>
          <a:noFill/>
          <a:ln w="9525">
            <a:noFill/>
            <a:miter lim="800000"/>
            <a:headEnd/>
            <a:tailEnd/>
          </a:ln>
          <a:effectLst/>
        </p:spPr>
      </p:pic>
      <p:sp>
        <p:nvSpPr>
          <p:cNvPr id="48131" name="Rectangle 3"/>
          <p:cNvSpPr>
            <a:spLocks noChangeArrowheads="1"/>
          </p:cNvSpPr>
          <p:nvPr/>
        </p:nvSpPr>
        <p:spPr bwMode="auto">
          <a:xfrm>
            <a:off x="323528" y="1015417"/>
            <a:ext cx="8496944" cy="47859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GB" sz="2400" dirty="0">
                <a:latin typeface="Adobe Fan Heiti Std B" panose="020B0700000000000000" pitchFamily="34" charset="-128"/>
                <a:ea typeface="Adobe Fan Heiti Std B" panose="020B0700000000000000" pitchFamily="34" charset="-128"/>
              </a:rPr>
              <a:t>CO-Gas Safety CO Awareness Competition</a:t>
            </a:r>
          </a:p>
          <a:p>
            <a:pPr lvl="0" algn="ctr"/>
            <a:r>
              <a:rPr kumimoji="0" lang="en-US" sz="1200" i="0" u="none" strike="noStrike" cap="none" normalizeH="0" baseline="0" dirty="0">
                <a:ln>
                  <a:noFill/>
                </a:ln>
                <a:solidFill>
                  <a:srgbClr val="000000"/>
                </a:solidFill>
                <a:effectLst/>
                <a:latin typeface="+mn-lt"/>
                <a:ea typeface="Times New Roman" pitchFamily="18" charset="0"/>
                <a:cs typeface="Verdana" pitchFamily="34" charset="0"/>
              </a:rPr>
              <a:t>Registered Charity Number:1048370  </a:t>
            </a:r>
            <a:endParaRPr kumimoji="0" lang="en-GB" sz="800" i="0" u="none" strike="noStrike" cap="none" normalizeH="0" baseline="0" dirty="0">
              <a:ln>
                <a:noFill/>
              </a:ln>
              <a:solidFill>
                <a:schemeClr val="tx1"/>
              </a:solidFill>
              <a:effectLst/>
              <a:latin typeface="+mn-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en-US" sz="1400" i="0" u="sng" strike="noStrike" cap="none" normalizeH="0" baseline="0" dirty="0">
                <a:ln>
                  <a:noFill/>
                </a:ln>
                <a:solidFill>
                  <a:srgbClr val="0000FF"/>
                </a:solidFill>
                <a:effectLst/>
                <a:latin typeface="+mn-lt"/>
                <a:ea typeface="Times New Roman" pitchFamily="18" charset="0"/>
                <a:cs typeface="Verdana" pitchFamily="34" charset="0"/>
              </a:rPr>
              <a:t>www.co­-</a:t>
            </a:r>
            <a:r>
              <a:rPr kumimoji="0" lang="en-US" sz="1400" i="0" u="sng" strike="noStrike" cap="none" normalizeH="0" baseline="0" dirty="0" err="1">
                <a:ln>
                  <a:noFill/>
                </a:ln>
                <a:solidFill>
                  <a:srgbClr val="0000FF"/>
                </a:solidFill>
                <a:effectLst/>
                <a:latin typeface="+mn-lt"/>
                <a:ea typeface="Times New Roman" pitchFamily="18" charset="0"/>
                <a:cs typeface="Verdana" pitchFamily="34" charset="0"/>
              </a:rPr>
              <a:t>gassafety.co.uk</a:t>
            </a:r>
            <a:endParaRPr kumimoji="0" lang="en-US" sz="1400" i="0" u="sng" strike="noStrike" cap="none" normalizeH="0" baseline="0" dirty="0">
              <a:ln>
                <a:noFill/>
              </a:ln>
              <a:solidFill>
                <a:srgbClr val="0000FF"/>
              </a:solidFill>
              <a:effectLst/>
              <a:latin typeface="+mn-lt"/>
              <a:ea typeface="Times New Roman" pitchFamily="18" charset="0"/>
              <a:cs typeface="Verdana" pitchFamily="34" charset="0"/>
            </a:endParaRPr>
          </a:p>
          <a:p>
            <a:pPr marL="0" marR="0" lvl="0" indent="0" algn="ctr" defTabSz="914400" rtl="0" eaLnBrk="0" fontAlgn="base" latinLnBrk="0" hangingPunct="0">
              <a:spcBef>
                <a:spcPct val="0"/>
              </a:spcBef>
              <a:spcAft>
                <a:spcPct val="0"/>
              </a:spcAft>
              <a:buClrTx/>
              <a:buSzTx/>
              <a:buFontTx/>
              <a:buNone/>
              <a:tabLst/>
            </a:pPr>
            <a:endParaRPr kumimoji="0" lang="en-GB" sz="600" b="0" i="0" u="none" strike="noStrike" cap="none" normalizeH="0" baseline="0" dirty="0">
              <a:ln>
                <a:noFill/>
              </a:ln>
              <a:solidFill>
                <a:schemeClr val="tx1"/>
              </a:solidFill>
              <a:effectLst/>
              <a:latin typeface="Arial" pitchFamily="34" charset="0"/>
              <a:cs typeface="Arial" pitchFamily="34" charset="0"/>
            </a:endParaRPr>
          </a:p>
          <a:p>
            <a:pPr algn="ctr"/>
            <a:r>
              <a:rPr lang="en-GB" b="1" dirty="0"/>
              <a:t>Calling all Primary School Teachers</a:t>
            </a:r>
          </a:p>
          <a:p>
            <a:pPr algn="ctr"/>
            <a:r>
              <a:rPr lang="en-GB" sz="1400" b="1" dirty="0"/>
              <a:t>Key Stage 1 and Key Stage 2 pupils</a:t>
            </a:r>
          </a:p>
          <a:p>
            <a:pPr algn="ctr"/>
            <a:r>
              <a:rPr lang="en-GB" sz="2000" b="1" dirty="0"/>
              <a:t>We want YOU!</a:t>
            </a:r>
            <a:br>
              <a:rPr lang="en-GB" sz="1400" b="1" dirty="0"/>
            </a:br>
            <a:endParaRPr lang="en-GB" sz="800" b="1" dirty="0"/>
          </a:p>
          <a:p>
            <a:pPr algn="ctr"/>
            <a:r>
              <a:rPr lang="en-GB" sz="1400" dirty="0"/>
              <a:t>Please help raise awareness of the dangers of carbon monoxide (CO) poisoning!</a:t>
            </a:r>
            <a:br>
              <a:rPr lang="en-GB" sz="1400" dirty="0"/>
            </a:br>
            <a:r>
              <a:rPr lang="en-GB" sz="1400" dirty="0"/>
              <a:t>CO-Gas Safety is an independent registered charity and is running a after Schools Awareness Competition for a ninth year to highlight the dangers of CO and other dangers from using fuel that burns.</a:t>
            </a:r>
          </a:p>
          <a:p>
            <a:pPr algn="ctr"/>
            <a:endParaRPr lang="en-GB" sz="900" dirty="0"/>
          </a:p>
          <a:p>
            <a:pPr algn="ctr"/>
            <a:r>
              <a:rPr lang="en-GB" sz="1400" dirty="0"/>
              <a:t>The competition asks pupils to produce an informative, accurate and eye-catching poster, video, model, poem, story or anything that tells the dangers of CO warning of the dangers of Carbon Monoxide (CO) poisoning and/or fumes and/or how to avoid them.</a:t>
            </a:r>
          </a:p>
          <a:p>
            <a:pPr algn="ctr"/>
            <a:endParaRPr lang="en-GB" sz="900" b="1" dirty="0"/>
          </a:p>
          <a:p>
            <a:pPr algn="ctr"/>
            <a:r>
              <a:rPr lang="en-GB" sz="1400" b="1" dirty="0"/>
              <a:t>Entry is FREE plus great CASH PRIZES!</a:t>
            </a:r>
          </a:p>
          <a:p>
            <a:pPr algn="ctr"/>
            <a:r>
              <a:rPr lang="en-GB" sz="1400" dirty="0"/>
              <a:t>There will be 10 regional prizes of £150 for the pupil &amp;</a:t>
            </a:r>
          </a:p>
          <a:p>
            <a:pPr algn="ctr"/>
            <a:r>
              <a:rPr lang="en-GB" sz="1400" dirty="0"/>
              <a:t>£250 for the school plus one national winner</a:t>
            </a:r>
          </a:p>
          <a:p>
            <a:pPr algn="ctr"/>
            <a:r>
              <a:rPr lang="en-GB" sz="1400" b="1" dirty="0"/>
              <a:t>Competition for this year closes 31st May 2016</a:t>
            </a:r>
          </a:p>
          <a:p>
            <a:pPr algn="ctr"/>
            <a:r>
              <a:rPr lang="en-GB" sz="1400" dirty="0"/>
              <a:t>All teaching materials are on the website, including a downloadable</a:t>
            </a:r>
          </a:p>
          <a:p>
            <a:pPr algn="ctr"/>
            <a:r>
              <a:rPr lang="en-GB" sz="1400" dirty="0"/>
              <a:t>Power Point Presentation See http://tinyurl.com/p2q7epp</a:t>
            </a:r>
            <a:endParaRPr kumimoji="0" lang="en-US" sz="1000" b="0" i="0" u="none" strike="noStrike" cap="none" normalizeH="0" baseline="0" dirty="0">
              <a:ln>
                <a:noFill/>
              </a:ln>
              <a:solidFill>
                <a:srgbClr val="000000"/>
              </a:solidFill>
              <a:effectLst/>
              <a:latin typeface="Arial" pitchFamily="34" charset="0"/>
              <a:ea typeface="Times New Roman" pitchFamily="18" charset="0"/>
              <a:cs typeface="Verdana" pitchFamily="34" charset="0"/>
            </a:endParaRPr>
          </a:p>
        </p:txBody>
      </p:sp>
      <p:pic>
        <p:nvPicPr>
          <p:cNvPr id="13" name="Picture 12" descr="National_Grid_logo_blue_HR August 2013.jpg"/>
          <p:cNvPicPr>
            <a:picLocks noChangeAspect="1"/>
          </p:cNvPicPr>
          <p:nvPr/>
        </p:nvPicPr>
        <p:blipFill>
          <a:blip r:embed="rId7" cstate="print"/>
          <a:stretch>
            <a:fillRect/>
          </a:stretch>
        </p:blipFill>
        <p:spPr>
          <a:xfrm>
            <a:off x="5132040" y="6214109"/>
            <a:ext cx="1600200" cy="37338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6296" y="6021288"/>
            <a:ext cx="1458306" cy="6073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en-GB"/>
              <a:t>Why is carbon monoxide so toxic?</a:t>
            </a:r>
            <a:endParaRPr lang="en-US"/>
          </a:p>
        </p:txBody>
      </p:sp>
      <p:sp>
        <p:nvSpPr>
          <p:cNvPr id="24578" name="Rectangle 3"/>
          <p:cNvSpPr>
            <a:spLocks noGrp="1"/>
          </p:cNvSpPr>
          <p:nvPr>
            <p:ph type="body" idx="1"/>
          </p:nvPr>
        </p:nvSpPr>
        <p:spPr>
          <a:xfrm>
            <a:off x="395288" y="2476500"/>
            <a:ext cx="8229600" cy="4381500"/>
          </a:xfrm>
        </p:spPr>
        <p:txBody>
          <a:bodyPr/>
          <a:lstStyle/>
          <a:p>
            <a:pPr eaLnBrk="1" hangingPunct="1">
              <a:lnSpc>
                <a:spcPct val="80000"/>
              </a:lnSpc>
              <a:spcBef>
                <a:spcPct val="0"/>
              </a:spcBef>
              <a:buFontTx/>
              <a:buNone/>
            </a:pPr>
            <a:endParaRPr lang="en-GB" sz="1200"/>
          </a:p>
          <a:p>
            <a:pPr eaLnBrk="1" hangingPunct="1">
              <a:lnSpc>
                <a:spcPct val="80000"/>
              </a:lnSpc>
              <a:spcBef>
                <a:spcPct val="0"/>
              </a:spcBef>
              <a:buFontTx/>
              <a:buNone/>
            </a:pPr>
            <a:endParaRPr lang="en-GB" sz="1200"/>
          </a:p>
          <a:p>
            <a:pPr eaLnBrk="1" hangingPunct="1">
              <a:lnSpc>
                <a:spcPct val="80000"/>
              </a:lnSpc>
              <a:spcBef>
                <a:spcPct val="0"/>
              </a:spcBef>
              <a:buFontTx/>
              <a:buNone/>
            </a:pPr>
            <a:endParaRPr lang="en-GB" sz="1200"/>
          </a:p>
          <a:p>
            <a:pPr eaLnBrk="1" hangingPunct="1">
              <a:lnSpc>
                <a:spcPct val="80000"/>
              </a:lnSpc>
              <a:spcBef>
                <a:spcPct val="0"/>
              </a:spcBef>
              <a:buFontTx/>
              <a:buNone/>
            </a:pPr>
            <a:endParaRPr lang="en-GB" sz="1000"/>
          </a:p>
          <a:p>
            <a:pPr eaLnBrk="1" hangingPunct="1">
              <a:lnSpc>
                <a:spcPct val="80000"/>
              </a:lnSpc>
              <a:spcBef>
                <a:spcPct val="0"/>
              </a:spcBef>
              <a:buFontTx/>
              <a:buNone/>
            </a:pPr>
            <a:endParaRPr lang="en-GB" sz="1000"/>
          </a:p>
          <a:p>
            <a:pPr eaLnBrk="1" hangingPunct="1">
              <a:lnSpc>
                <a:spcPct val="80000"/>
              </a:lnSpc>
              <a:spcBef>
                <a:spcPct val="0"/>
              </a:spcBef>
              <a:buFontTx/>
              <a:buNone/>
            </a:pPr>
            <a:endParaRPr lang="en-GB" sz="1000"/>
          </a:p>
          <a:p>
            <a:pPr eaLnBrk="1" hangingPunct="1">
              <a:lnSpc>
                <a:spcPct val="80000"/>
              </a:lnSpc>
              <a:spcBef>
                <a:spcPct val="0"/>
              </a:spcBef>
              <a:buFontTx/>
              <a:buNone/>
            </a:pPr>
            <a:endParaRPr lang="en-GB" sz="1000"/>
          </a:p>
          <a:p>
            <a:pPr eaLnBrk="1" hangingPunct="1">
              <a:lnSpc>
                <a:spcPct val="80000"/>
              </a:lnSpc>
              <a:spcBef>
                <a:spcPct val="0"/>
              </a:spcBef>
              <a:buFontTx/>
              <a:buNone/>
            </a:pPr>
            <a:endParaRPr lang="en-GB" sz="1100"/>
          </a:p>
          <a:p>
            <a:pPr eaLnBrk="1" hangingPunct="1">
              <a:lnSpc>
                <a:spcPct val="80000"/>
              </a:lnSpc>
              <a:spcBef>
                <a:spcPct val="0"/>
              </a:spcBef>
              <a:buFontTx/>
              <a:buNone/>
            </a:pPr>
            <a:endParaRPr lang="en-GB" sz="1100"/>
          </a:p>
          <a:p>
            <a:pPr eaLnBrk="1" hangingPunct="1">
              <a:lnSpc>
                <a:spcPct val="80000"/>
              </a:lnSpc>
              <a:spcBef>
                <a:spcPct val="0"/>
              </a:spcBef>
              <a:buFontTx/>
              <a:buNone/>
            </a:pPr>
            <a:endParaRPr lang="en-GB" sz="1800"/>
          </a:p>
          <a:p>
            <a:pPr eaLnBrk="1" hangingPunct="1">
              <a:lnSpc>
                <a:spcPct val="80000"/>
              </a:lnSpc>
              <a:spcBef>
                <a:spcPct val="0"/>
              </a:spcBef>
              <a:buFontTx/>
              <a:buNone/>
            </a:pPr>
            <a:endParaRPr lang="en-GB" sz="2000"/>
          </a:p>
          <a:p>
            <a:pPr eaLnBrk="1" hangingPunct="1">
              <a:lnSpc>
                <a:spcPct val="80000"/>
              </a:lnSpc>
              <a:spcBef>
                <a:spcPct val="0"/>
              </a:spcBef>
              <a:buFontTx/>
              <a:buNone/>
            </a:pPr>
            <a:endParaRPr lang="en-GB" sz="2400"/>
          </a:p>
          <a:p>
            <a:pPr eaLnBrk="1" hangingPunct="1">
              <a:lnSpc>
                <a:spcPct val="80000"/>
              </a:lnSpc>
              <a:spcBef>
                <a:spcPct val="0"/>
              </a:spcBef>
              <a:buFontTx/>
              <a:buNone/>
            </a:pPr>
            <a:endParaRPr lang="en-GB" sz="2400"/>
          </a:p>
          <a:p>
            <a:pPr eaLnBrk="1" hangingPunct="1">
              <a:lnSpc>
                <a:spcPct val="80000"/>
              </a:lnSpc>
              <a:spcBef>
                <a:spcPct val="0"/>
              </a:spcBef>
              <a:buFontTx/>
              <a:buNone/>
            </a:pPr>
            <a:endParaRPr lang="en-GB" sz="2400"/>
          </a:p>
          <a:p>
            <a:pPr eaLnBrk="1" hangingPunct="1">
              <a:lnSpc>
                <a:spcPct val="80000"/>
              </a:lnSpc>
              <a:spcBef>
                <a:spcPct val="0"/>
              </a:spcBef>
              <a:buFontTx/>
              <a:buNone/>
            </a:pPr>
            <a:endParaRPr lang="en-GB" sz="2400"/>
          </a:p>
          <a:p>
            <a:pPr eaLnBrk="1" hangingPunct="1">
              <a:lnSpc>
                <a:spcPct val="80000"/>
              </a:lnSpc>
              <a:spcBef>
                <a:spcPct val="0"/>
              </a:spcBef>
              <a:buFontTx/>
              <a:buNone/>
            </a:pPr>
            <a:endParaRPr lang="en-GB" sz="4000"/>
          </a:p>
          <a:p>
            <a:pPr>
              <a:lnSpc>
                <a:spcPct val="80000"/>
              </a:lnSpc>
            </a:pPr>
            <a:endParaRPr lang="en-US" sz="4000"/>
          </a:p>
        </p:txBody>
      </p:sp>
      <p:pic>
        <p:nvPicPr>
          <p:cNvPr id="24579" name="Picture 3"/>
          <p:cNvPicPr>
            <a:picLocks noChangeAspect="1" noChangeArrowheads="1"/>
          </p:cNvPicPr>
          <p:nvPr/>
        </p:nvPicPr>
        <p:blipFill>
          <a:blip r:embed="rId3" cstate="print"/>
          <a:srcRect/>
          <a:stretch>
            <a:fillRect/>
          </a:stretch>
        </p:blipFill>
        <p:spPr bwMode="auto">
          <a:xfrm>
            <a:off x="3059113" y="1341438"/>
            <a:ext cx="1898650" cy="2162175"/>
          </a:xfrm>
          <a:prstGeom prst="rect">
            <a:avLst/>
          </a:prstGeom>
          <a:noFill/>
          <a:ln w="9525">
            <a:noFill/>
            <a:miter lim="800000"/>
            <a:headEnd/>
            <a:tailEnd/>
          </a:ln>
        </p:spPr>
      </p:pic>
      <p:sp>
        <p:nvSpPr>
          <p:cNvPr id="24580" name="Rectangle 5"/>
          <p:cNvSpPr>
            <a:spLocks noChangeArrowheads="1"/>
          </p:cNvSpPr>
          <p:nvPr/>
        </p:nvSpPr>
        <p:spPr bwMode="auto">
          <a:xfrm>
            <a:off x="0" y="3573463"/>
            <a:ext cx="9683750" cy="4454525"/>
          </a:xfrm>
          <a:prstGeom prst="rect">
            <a:avLst/>
          </a:prstGeom>
          <a:noFill/>
          <a:ln w="9525">
            <a:noFill/>
            <a:miter lim="800000"/>
            <a:headEnd/>
            <a:tailEnd/>
          </a:ln>
        </p:spPr>
        <p:txBody>
          <a:bodyPr>
            <a:spAutoFit/>
          </a:bodyPr>
          <a:lstStyle/>
          <a:p>
            <a:r>
              <a:rPr lang="en-GB" sz="2800"/>
              <a:t>Carbon monoxide can also bind to the haemoglobin</a:t>
            </a:r>
          </a:p>
          <a:p>
            <a:r>
              <a:rPr lang="en-GB" sz="2800"/>
              <a:t>but it doesn't break away again.</a:t>
            </a:r>
          </a:p>
          <a:p>
            <a:endParaRPr lang="en-GB" sz="2800"/>
          </a:p>
          <a:p>
            <a:endParaRPr lang="en-GB"/>
          </a:p>
          <a:p>
            <a:r>
              <a:rPr lang="en-GB" sz="2800"/>
              <a:t>Effectively carbon monoxide blocks the haemoglobin</a:t>
            </a:r>
          </a:p>
          <a:p>
            <a:r>
              <a:rPr lang="en-GB" sz="2800"/>
              <a:t>making it useless for carrying oxygen.  This explains </a:t>
            </a:r>
          </a:p>
          <a:p>
            <a:r>
              <a:rPr lang="en-GB" sz="2800"/>
              <a:t>why CO can poison in tiny amounts.</a:t>
            </a:r>
          </a:p>
          <a:p>
            <a:endParaRPr lang="en-GB" sz="2800"/>
          </a:p>
          <a:p>
            <a:endParaRPr lang="en-GB"/>
          </a:p>
          <a:p>
            <a:endParaRPr lang="en-GB"/>
          </a:p>
          <a:p>
            <a:endParaRPr lang="en-GB"/>
          </a:p>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i="1" dirty="0">
                <a:solidFill>
                  <a:srgbClr val="FF0000"/>
                </a:solidFill>
              </a:rPr>
              <a:t>Haemoglobin is attracted to the deadly charms of Carbon Monoxide</a:t>
            </a:r>
          </a:p>
        </p:txBody>
      </p:sp>
      <p:pic>
        <p:nvPicPr>
          <p:cNvPr id="26626" name="Picture 2"/>
          <p:cNvPicPr>
            <a:picLocks noChangeAspect="1" noChangeArrowheads="1"/>
          </p:cNvPicPr>
          <p:nvPr/>
        </p:nvPicPr>
        <p:blipFill>
          <a:blip r:embed="rId3" cstate="print"/>
          <a:srcRect/>
          <a:stretch>
            <a:fillRect/>
          </a:stretch>
        </p:blipFill>
        <p:spPr bwMode="auto">
          <a:xfrm>
            <a:off x="1214438" y="1571625"/>
            <a:ext cx="6715125" cy="3978275"/>
          </a:xfrm>
          <a:prstGeom prst="rect">
            <a:avLst/>
          </a:prstGeom>
          <a:noFill/>
          <a:ln w="9525">
            <a:solidFill>
              <a:srgbClr val="FF0000"/>
            </a:solidFill>
            <a:miter lim="800000"/>
            <a:headEnd/>
            <a:tailEnd/>
          </a:ln>
        </p:spPr>
      </p:pic>
      <p:sp>
        <p:nvSpPr>
          <p:cNvPr id="26627" name="Rectangle 4"/>
          <p:cNvSpPr>
            <a:spLocks noChangeArrowheads="1"/>
          </p:cNvSpPr>
          <p:nvPr/>
        </p:nvSpPr>
        <p:spPr bwMode="auto">
          <a:xfrm>
            <a:off x="285750" y="5929313"/>
            <a:ext cx="8858250" cy="946150"/>
          </a:xfrm>
          <a:prstGeom prst="rect">
            <a:avLst/>
          </a:prstGeom>
          <a:noFill/>
          <a:ln w="9525">
            <a:noFill/>
            <a:miter lim="800000"/>
            <a:headEnd/>
            <a:tailEnd/>
          </a:ln>
        </p:spPr>
        <p:txBody>
          <a:bodyPr>
            <a:spAutoFit/>
          </a:bodyPr>
          <a:lstStyle/>
          <a:p>
            <a:r>
              <a:rPr lang="en-GB" sz="2800" b="1">
                <a:latin typeface="Calibri" pitchFamily="32" charset="0"/>
              </a:rPr>
              <a:t>CO cannot be sensed using human senses. </a:t>
            </a:r>
          </a:p>
          <a:p>
            <a:r>
              <a:rPr lang="en-GB" sz="2800" b="1">
                <a:latin typeface="Calibri" pitchFamily="32" charset="0"/>
              </a:rPr>
              <a:t>What are these?</a:t>
            </a:r>
            <a:endParaRPr lang="en-GB" sz="2800">
              <a:latin typeface="Calibri" pitchFamily="3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GB"/>
              <a:t>How animals can help us</a:t>
            </a:r>
            <a:endParaRPr lang="en-US"/>
          </a:p>
        </p:txBody>
      </p:sp>
      <p:sp>
        <p:nvSpPr>
          <p:cNvPr id="28674" name="Rectangle 3"/>
          <p:cNvSpPr>
            <a:spLocks noGrp="1"/>
          </p:cNvSpPr>
          <p:nvPr>
            <p:ph type="body" idx="1"/>
          </p:nvPr>
        </p:nvSpPr>
        <p:spPr/>
        <p:txBody>
          <a:bodyPr/>
          <a:lstStyle/>
          <a:p>
            <a:r>
              <a:rPr lang="en-GB"/>
              <a:t>Did you know that miners used to take canaries down the mine?</a:t>
            </a:r>
          </a:p>
          <a:p>
            <a:endParaRPr lang="en-GB"/>
          </a:p>
          <a:p>
            <a:r>
              <a:rPr lang="en-GB"/>
              <a:t>Do you know why?</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cstate="print"/>
          <a:srcRect/>
          <a:stretch>
            <a:fillRect/>
          </a:stretch>
        </p:blipFill>
        <p:spPr bwMode="auto">
          <a:xfrm>
            <a:off x="3643313" y="0"/>
            <a:ext cx="1976437" cy="1347788"/>
          </a:xfrm>
          <a:prstGeom prst="rect">
            <a:avLst/>
          </a:prstGeom>
          <a:noFill/>
          <a:ln w="9525">
            <a:noFill/>
            <a:miter lim="800000"/>
            <a:headEnd/>
            <a:tailEnd/>
          </a:ln>
        </p:spPr>
      </p:pic>
      <p:sp>
        <p:nvSpPr>
          <p:cNvPr id="29698" name="Rectangle 4"/>
          <p:cNvSpPr>
            <a:spLocks noChangeArrowheads="1"/>
          </p:cNvSpPr>
          <p:nvPr/>
        </p:nvSpPr>
        <p:spPr bwMode="auto">
          <a:xfrm>
            <a:off x="0" y="1166813"/>
            <a:ext cx="9144000" cy="366712"/>
          </a:xfrm>
          <a:prstGeom prst="rect">
            <a:avLst/>
          </a:prstGeom>
          <a:noFill/>
          <a:ln w="9525">
            <a:noFill/>
            <a:miter lim="800000"/>
            <a:headEnd/>
            <a:tailEnd/>
          </a:ln>
        </p:spPr>
        <p:txBody>
          <a:bodyPr>
            <a:spAutoFit/>
          </a:bodyPr>
          <a:lstStyle/>
          <a:p>
            <a:endParaRPr lang="en-GB">
              <a:latin typeface="Calibri" pitchFamily="32" charset="0"/>
            </a:endParaRPr>
          </a:p>
        </p:txBody>
      </p:sp>
      <p:pic>
        <p:nvPicPr>
          <p:cNvPr id="29699" name="Picture 3"/>
          <p:cNvPicPr>
            <a:picLocks noChangeAspect="1" noChangeArrowheads="1"/>
          </p:cNvPicPr>
          <p:nvPr/>
        </p:nvPicPr>
        <p:blipFill>
          <a:blip r:embed="rId4" cstate="print"/>
          <a:srcRect/>
          <a:stretch>
            <a:fillRect/>
          </a:stretch>
        </p:blipFill>
        <p:spPr bwMode="auto">
          <a:xfrm>
            <a:off x="2643188" y="3786188"/>
            <a:ext cx="2357437" cy="1571625"/>
          </a:xfrm>
          <a:prstGeom prst="rect">
            <a:avLst/>
          </a:prstGeom>
          <a:noFill/>
          <a:ln w="9525">
            <a:noFill/>
            <a:miter lim="800000"/>
            <a:headEnd/>
            <a:tailEnd/>
          </a:ln>
        </p:spPr>
      </p:pic>
      <p:sp>
        <p:nvSpPr>
          <p:cNvPr id="29700" name="Rectangle 6"/>
          <p:cNvSpPr>
            <a:spLocks noChangeArrowheads="1"/>
          </p:cNvSpPr>
          <p:nvPr/>
        </p:nvSpPr>
        <p:spPr bwMode="auto">
          <a:xfrm>
            <a:off x="0" y="5380038"/>
            <a:ext cx="9144000" cy="366712"/>
          </a:xfrm>
          <a:prstGeom prst="rect">
            <a:avLst/>
          </a:prstGeom>
          <a:noFill/>
          <a:ln w="9525">
            <a:noFill/>
            <a:miter lim="800000"/>
            <a:headEnd/>
            <a:tailEnd/>
          </a:ln>
        </p:spPr>
        <p:txBody>
          <a:bodyPr>
            <a:spAutoFit/>
          </a:bodyPr>
          <a:lstStyle/>
          <a:p>
            <a:endParaRPr lang="en-GB">
              <a:latin typeface="Calibri" pitchFamily="3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en-GB"/>
              <a:t>How to tell if there is CO present</a:t>
            </a:r>
            <a:endParaRPr lang="en-US"/>
          </a:p>
        </p:txBody>
      </p:sp>
      <p:sp>
        <p:nvSpPr>
          <p:cNvPr id="31746" name="Rectangle 3"/>
          <p:cNvSpPr>
            <a:spLocks noGrp="1"/>
          </p:cNvSpPr>
          <p:nvPr>
            <p:ph type="body" idx="1"/>
          </p:nvPr>
        </p:nvSpPr>
        <p:spPr/>
        <p:txBody>
          <a:bodyPr/>
          <a:lstStyle/>
          <a:p>
            <a:r>
              <a:rPr lang="en-GB" sz="2800"/>
              <a:t>Please note that although you can't smell CO itself, you just might be able to smell some of the other products of combustion, which may have escaped into the room rather than gone up a chimney, (because it is partly blocked for example). </a:t>
            </a:r>
          </a:p>
          <a:p>
            <a:pPr>
              <a:buFont typeface="Arial" charset="0"/>
              <a:buNone/>
            </a:pPr>
            <a:endParaRPr lang="en-GB" sz="2800"/>
          </a:p>
          <a:p>
            <a:r>
              <a:rPr lang="en-GB" sz="2800"/>
              <a:t>Sometimes people describe this smell as 'gassy' and think there has been an escape from a gas pipe supplying natural gas to the house or appliance.</a:t>
            </a:r>
          </a:p>
          <a:p>
            <a:endParaRPr 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r>
              <a:rPr lang="en-GB"/>
              <a:t>How to tell if you have CO present</a:t>
            </a:r>
            <a:endParaRPr lang="en-US"/>
          </a:p>
        </p:txBody>
      </p:sp>
      <p:sp>
        <p:nvSpPr>
          <p:cNvPr id="32770" name="Rectangle 3"/>
          <p:cNvSpPr>
            <a:spLocks noGrp="1"/>
          </p:cNvSpPr>
          <p:nvPr>
            <p:ph type="body" idx="1"/>
          </p:nvPr>
        </p:nvSpPr>
        <p:spPr/>
        <p:txBody>
          <a:bodyPr/>
          <a:lstStyle/>
          <a:p>
            <a:r>
              <a:rPr lang="en-GB" dirty="0"/>
              <a:t>These days, special equipment, such as a Flue Gas Analyzer, is needed to test appliances and/or the air in a room for CO.</a:t>
            </a:r>
          </a:p>
          <a:p>
            <a:r>
              <a:rPr lang="en-GB" dirty="0"/>
              <a:t>Animals can still warn of dangers in the home.</a:t>
            </a:r>
          </a:p>
          <a:p>
            <a:r>
              <a:rPr lang="en-GB" dirty="0"/>
              <a:t>You may find your cat won't stay in the house.</a:t>
            </a:r>
          </a:p>
          <a:p>
            <a:r>
              <a:rPr lang="en-GB" dirty="0"/>
              <a:t>Dogs may also behave strangely or have a sore throat or mouth. Vets are often good at diagnosing CO in dogs.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0" y="214313"/>
            <a:ext cx="9144000" cy="6555641"/>
          </a:xfrm>
          <a:prstGeom prst="rect">
            <a:avLst/>
          </a:prstGeom>
          <a:noFill/>
          <a:ln w="9525">
            <a:noFill/>
            <a:miter lim="800000"/>
            <a:headEnd/>
            <a:tailEnd/>
          </a:ln>
        </p:spPr>
        <p:txBody>
          <a:bodyPr>
            <a:spAutoFit/>
          </a:bodyPr>
          <a:lstStyle/>
          <a:p>
            <a:pPr marL="342900" indent="-342900"/>
            <a:r>
              <a:rPr lang="en-GB" sz="2800" b="1" dirty="0">
                <a:latin typeface="Calibri" pitchFamily="32" charset="0"/>
              </a:rPr>
              <a:t>Research shows how widespread the problem is</a:t>
            </a:r>
          </a:p>
          <a:p>
            <a:pPr marL="342900" indent="-342900"/>
            <a:r>
              <a:rPr lang="en-GB" sz="2800" dirty="0">
                <a:latin typeface="Calibri" pitchFamily="32" charset="0"/>
              </a:rPr>
              <a:t>Research undertaken by University College London in 2006 has found:-</a:t>
            </a:r>
          </a:p>
          <a:p>
            <a:pPr marL="342900" indent="-342900">
              <a:buFontTx/>
              <a:buAutoNum type="arabicPeriod"/>
            </a:pPr>
            <a:r>
              <a:rPr lang="en-GB" sz="2800" dirty="0">
                <a:latin typeface="Calibri" pitchFamily="32" charset="0"/>
              </a:rPr>
              <a:t>23% of homes had one or more defective gas appliance;</a:t>
            </a:r>
          </a:p>
          <a:p>
            <a:pPr marL="342900" indent="-342900"/>
            <a:endParaRPr lang="en-GB" sz="2800" dirty="0">
              <a:latin typeface="Calibri" pitchFamily="32" charset="0"/>
            </a:endParaRPr>
          </a:p>
          <a:p>
            <a:pPr marL="342900" indent="-342900"/>
            <a:r>
              <a:rPr lang="en-GB" sz="2800" dirty="0">
                <a:latin typeface="Calibri" pitchFamily="32" charset="0"/>
              </a:rPr>
              <a:t>2. 8% of homes were judged to be at risk of dangerous levels of CO; </a:t>
            </a:r>
            <a:r>
              <a:rPr lang="en-GB" sz="2800" i="1" dirty="0">
                <a:latin typeface="Calibri" pitchFamily="32" charset="0"/>
              </a:rPr>
              <a:t>(equates to about 4.5 million people in the UK)</a:t>
            </a:r>
          </a:p>
          <a:p>
            <a:pPr marL="342900" indent="-342900"/>
            <a:endParaRPr lang="en-GB" sz="2800" i="1" dirty="0">
              <a:latin typeface="Calibri" pitchFamily="32" charset="0"/>
            </a:endParaRPr>
          </a:p>
          <a:p>
            <a:pPr marL="342900" indent="-342900"/>
            <a:r>
              <a:rPr lang="en-GB" sz="2800" dirty="0">
                <a:latin typeface="Calibri" pitchFamily="32" charset="0"/>
              </a:rPr>
              <a:t>3. 45% of homes had received no information on the dangers of CO; and</a:t>
            </a:r>
          </a:p>
          <a:p>
            <a:pPr marL="342900" indent="-342900"/>
            <a:r>
              <a:rPr lang="en-GB" sz="2800" dirty="0">
                <a:latin typeface="Calibri" pitchFamily="32" charset="0"/>
              </a:rPr>
              <a:t>4. A higher prevalence of problem appliances was found in the homes of vulnerable people</a:t>
            </a:r>
          </a:p>
          <a:p>
            <a:pPr marL="342900" indent="-342900"/>
            <a:r>
              <a:rPr lang="en-GB" sz="2800" dirty="0">
                <a:latin typeface="Calibri" pitchFamily="32" charset="0"/>
              </a:rPr>
              <a:t>(young, old, those in receipt of benefits).</a:t>
            </a:r>
          </a:p>
          <a:p>
            <a:pPr marL="342900" indent="-342900"/>
            <a:endParaRPr lang="en-GB" sz="2800" dirty="0">
              <a:latin typeface="Calibri" pitchFamily="32" charset="0"/>
            </a:endParaRPr>
          </a:p>
          <a:p>
            <a:pPr marL="342900" indent="-342900"/>
            <a:r>
              <a:rPr lang="en-GB" sz="2800" dirty="0">
                <a:latin typeface="Calibri" pitchFamily="32" charset="0"/>
              </a:rPr>
              <a:t>The above is taken from an HSE Press Release 02.10.06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en-GB"/>
              <a:t>Symptoms of CO poisoning</a:t>
            </a:r>
            <a:endParaRPr lang="en-US"/>
          </a:p>
        </p:txBody>
      </p:sp>
      <p:sp>
        <p:nvSpPr>
          <p:cNvPr id="34818" name="Rectangle 3"/>
          <p:cNvSpPr>
            <a:spLocks noGrp="1"/>
          </p:cNvSpPr>
          <p:nvPr>
            <p:ph type="body" idx="1"/>
          </p:nvPr>
        </p:nvSpPr>
        <p:spPr/>
        <p:txBody>
          <a:bodyPr/>
          <a:lstStyle/>
          <a:p>
            <a:r>
              <a:rPr lang="en-GB"/>
              <a:t>Can you guess what the symptoms of CO might be?</a:t>
            </a:r>
          </a:p>
          <a:p>
            <a:pPr>
              <a:buFont typeface="Arial" charset="0"/>
              <a:buNone/>
            </a:pPr>
            <a:r>
              <a:rPr lang="en-GB"/>
              <a:t>  </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research </a:t>
            </a:r>
          </a:p>
        </p:txBody>
      </p:sp>
      <p:sp>
        <p:nvSpPr>
          <p:cNvPr id="3" name="Content Placeholder 2"/>
          <p:cNvSpPr>
            <a:spLocks noGrp="1"/>
          </p:cNvSpPr>
          <p:nvPr>
            <p:ph idx="1"/>
          </p:nvPr>
        </p:nvSpPr>
        <p:spPr/>
        <p:txBody>
          <a:bodyPr/>
          <a:lstStyle/>
          <a:p>
            <a:r>
              <a:rPr lang="en-GB" dirty="0"/>
              <a:t>More research has been done by John Moore’s university with similar findings but this research is still </a:t>
            </a:r>
            <a:r>
              <a:rPr lang="en-GB"/>
              <a:t>on going.</a:t>
            </a:r>
            <a:endParaRPr lang="en-GB" dirty="0"/>
          </a:p>
          <a:p>
            <a:r>
              <a:rPr lang="en-US" u="sng" dirty="0">
                <a:hlinkClick r:id="rId2"/>
              </a:rPr>
              <a:t>https://www.ljmu.ac.uk/about-us/news/life-saving-research-into-carbon-monoxide</a:t>
            </a:r>
            <a:endParaRPr lang="en-GB" dirty="0"/>
          </a:p>
          <a:p>
            <a:endParaRPr lang="en-GB" dirty="0"/>
          </a:p>
        </p:txBody>
      </p:sp>
    </p:spTree>
    <p:extLst>
      <p:ext uri="{BB962C8B-B14F-4D97-AF65-F5344CB8AC3E}">
        <p14:creationId xmlns:p14="http://schemas.microsoft.com/office/powerpoint/2010/main" val="862460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en-GB" dirty="0"/>
              <a:t>Symptoms of CO poisoning</a:t>
            </a:r>
            <a:endParaRPr lang="en-US" dirty="0"/>
          </a:p>
        </p:txBody>
      </p:sp>
      <p:sp>
        <p:nvSpPr>
          <p:cNvPr id="36866" name="Rectangle 3"/>
          <p:cNvSpPr>
            <a:spLocks noGrp="1"/>
          </p:cNvSpPr>
          <p:nvPr>
            <p:ph type="body" idx="1"/>
          </p:nvPr>
        </p:nvSpPr>
        <p:spPr>
          <a:xfrm>
            <a:off x="179512" y="1556792"/>
            <a:ext cx="8229600" cy="4525963"/>
          </a:xfrm>
        </p:spPr>
        <p:txBody>
          <a:bodyPr/>
          <a:lstStyle/>
          <a:p>
            <a:pPr>
              <a:lnSpc>
                <a:spcPct val="80000"/>
              </a:lnSpc>
              <a:buNone/>
            </a:pPr>
            <a:r>
              <a:rPr lang="en-GB" sz="2000" dirty="0"/>
              <a:t>All pictures illustrating these symptoms were kindly drawn for us by Chihiro Nagano, Winner of the South 2015. Thank you Chihiro!</a:t>
            </a:r>
          </a:p>
          <a:p>
            <a:pPr>
              <a:lnSpc>
                <a:spcPct val="80000"/>
              </a:lnSpc>
              <a:buNone/>
            </a:pPr>
            <a:endParaRPr lang="en-GB" sz="2000" dirty="0"/>
          </a:p>
          <a:p>
            <a:pPr>
              <a:lnSpc>
                <a:spcPct val="80000"/>
              </a:lnSpc>
              <a:buNone/>
            </a:pPr>
            <a:r>
              <a:rPr lang="en-GB" sz="1400" dirty="0"/>
              <a:t> </a:t>
            </a:r>
            <a:r>
              <a:rPr lang="en-GB" sz="3000" dirty="0"/>
              <a:t>Headaches</a:t>
            </a:r>
          </a:p>
          <a:p>
            <a:pPr>
              <a:lnSpc>
                <a:spcPct val="80000"/>
              </a:lnSpc>
              <a:buNone/>
            </a:pPr>
            <a:r>
              <a:rPr lang="en-GB" sz="3000" dirty="0"/>
              <a:t>‘Flu like symptoms</a:t>
            </a:r>
          </a:p>
          <a:p>
            <a:pPr>
              <a:lnSpc>
                <a:spcPct val="80000"/>
              </a:lnSpc>
              <a:buNone/>
            </a:pPr>
            <a:r>
              <a:rPr lang="en-GB" sz="2000" dirty="0"/>
              <a:t> </a:t>
            </a:r>
            <a:endParaRPr lang="en-US" sz="2000" dirty="0"/>
          </a:p>
        </p:txBody>
      </p:sp>
      <p:pic>
        <p:nvPicPr>
          <p:cNvPr id="4" name="Picture 3" descr="Pic of headache Nagano.jpg"/>
          <p:cNvPicPr>
            <a:picLocks noChangeAspect="1"/>
          </p:cNvPicPr>
          <p:nvPr/>
        </p:nvPicPr>
        <p:blipFill>
          <a:blip r:embed="rId2" cstate="print"/>
          <a:stretch>
            <a:fillRect/>
          </a:stretch>
        </p:blipFill>
        <p:spPr>
          <a:xfrm>
            <a:off x="3779912" y="2996952"/>
            <a:ext cx="1828800" cy="31485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332656"/>
            <a:ext cx="8352928" cy="646331"/>
          </a:xfrm>
          <a:prstGeom prst="rect">
            <a:avLst/>
          </a:prstGeom>
        </p:spPr>
        <p:txBody>
          <a:bodyPr wrap="square">
            <a:spAutoFit/>
          </a:bodyPr>
          <a:lstStyle/>
          <a:p>
            <a:r>
              <a:rPr lang="en-GB" dirty="0"/>
              <a:t>There will be 10 winners corresponding to the areas are now kindly sponsored by SGN, Wales &amp; West Utilities, Northern Gas Networks and National Grid.</a:t>
            </a:r>
          </a:p>
        </p:txBody>
      </p:sp>
      <p:sp>
        <p:nvSpPr>
          <p:cNvPr id="6" name="Rectangle 5"/>
          <p:cNvSpPr/>
          <p:nvPr/>
        </p:nvSpPr>
        <p:spPr>
          <a:xfrm>
            <a:off x="755576" y="1196752"/>
            <a:ext cx="7560840" cy="338554"/>
          </a:xfrm>
          <a:prstGeom prst="rect">
            <a:avLst/>
          </a:prstGeom>
        </p:spPr>
        <p:txBody>
          <a:bodyPr wrap="square">
            <a:spAutoFit/>
          </a:bodyPr>
          <a:lstStyle/>
          <a:p>
            <a:pPr>
              <a:buNone/>
            </a:pPr>
            <a:r>
              <a:rPr lang="en-US" sz="1600" dirty="0"/>
              <a:t>Teachers: You could ask your audience to spot the CO dangers in this picture:</a:t>
            </a:r>
            <a:r>
              <a:rPr lang="en-US" sz="1600" b="1" dirty="0"/>
              <a:t> </a:t>
            </a:r>
            <a:endParaRPr lang="en-GB" sz="1600" dirty="0"/>
          </a:p>
        </p:txBody>
      </p:sp>
      <p:sp>
        <p:nvSpPr>
          <p:cNvPr id="7" name="Rectangle 6"/>
          <p:cNvSpPr/>
          <p:nvPr/>
        </p:nvSpPr>
        <p:spPr>
          <a:xfrm>
            <a:off x="539552" y="5898758"/>
            <a:ext cx="8136904" cy="584775"/>
          </a:xfrm>
          <a:prstGeom prst="rect">
            <a:avLst/>
          </a:prstGeom>
        </p:spPr>
        <p:txBody>
          <a:bodyPr wrap="square">
            <a:spAutoFit/>
          </a:bodyPr>
          <a:lstStyle/>
          <a:p>
            <a:r>
              <a:rPr lang="en-GB" sz="1600" dirty="0"/>
              <a:t>For answers </a:t>
            </a:r>
            <a:r>
              <a:rPr lang="en-GB" sz="1600"/>
              <a:t>see </a:t>
            </a:r>
            <a:r>
              <a:rPr lang="en-GB" sz="1600" u="sng"/>
              <a:t>www.co-gassafety.co.uk/answers</a:t>
            </a:r>
            <a:r>
              <a:rPr lang="en-GB" sz="1600"/>
              <a:t> </a:t>
            </a:r>
            <a:endParaRPr lang="en-GB" sz="1600" dirty="0"/>
          </a:p>
          <a:p>
            <a:pPr>
              <a:buNone/>
            </a:pPr>
            <a:r>
              <a:rPr lang="en-US" sz="1600" b="1" dirty="0"/>
              <a:t>The charity is hoping for some brilliant entries to get the message across simply. </a:t>
            </a:r>
            <a:endParaRPr lang="en-GB" sz="16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28800"/>
            <a:ext cx="7920880" cy="4176464"/>
          </a:xfrm>
          <a:prstGeom prst="rect">
            <a:avLst/>
          </a:prstGeom>
          <a:noFill/>
          <a:ln>
            <a:noFill/>
          </a:ln>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Symptoms of CO poisoning</a:t>
            </a:r>
          </a:p>
        </p:txBody>
      </p:sp>
      <p:sp>
        <p:nvSpPr>
          <p:cNvPr id="3" name="Content Placeholder 2"/>
          <p:cNvSpPr>
            <a:spLocks noGrp="1"/>
          </p:cNvSpPr>
          <p:nvPr>
            <p:ph idx="1"/>
          </p:nvPr>
        </p:nvSpPr>
        <p:spPr/>
        <p:txBody>
          <a:bodyPr/>
          <a:lstStyle/>
          <a:p>
            <a:pPr>
              <a:lnSpc>
                <a:spcPct val="80000"/>
              </a:lnSpc>
            </a:pPr>
            <a:r>
              <a:rPr lang="en-GB" dirty="0"/>
              <a:t>Nausea, (feeling sick) and vomiting.</a:t>
            </a:r>
          </a:p>
          <a:p>
            <a:pPr>
              <a:lnSpc>
                <a:spcPct val="80000"/>
              </a:lnSpc>
            </a:pPr>
            <a:endParaRPr lang="en-GB" sz="2000" dirty="0"/>
          </a:p>
          <a:p>
            <a:pPr>
              <a:lnSpc>
                <a:spcPct val="80000"/>
              </a:lnSpc>
            </a:pPr>
            <a:endParaRPr lang="en-GB" sz="2000" dirty="0"/>
          </a:p>
          <a:p>
            <a:pPr>
              <a:lnSpc>
                <a:spcPct val="80000"/>
              </a:lnSpc>
            </a:pPr>
            <a:endParaRPr lang="en-GB" sz="2000" dirty="0"/>
          </a:p>
          <a:p>
            <a:pPr>
              <a:lnSpc>
                <a:spcPct val="80000"/>
              </a:lnSpc>
            </a:pPr>
            <a:endParaRPr lang="en-GB" sz="2000" dirty="0"/>
          </a:p>
          <a:p>
            <a:pPr>
              <a:lnSpc>
                <a:spcPct val="80000"/>
              </a:lnSpc>
            </a:pPr>
            <a:endParaRPr lang="en-GB" sz="2000" dirty="0"/>
          </a:p>
          <a:p>
            <a:pPr>
              <a:lnSpc>
                <a:spcPct val="80000"/>
              </a:lnSpc>
            </a:pPr>
            <a:endParaRPr lang="en-GB" sz="2000" dirty="0"/>
          </a:p>
          <a:p>
            <a:pPr>
              <a:lnSpc>
                <a:spcPct val="80000"/>
              </a:lnSpc>
            </a:pPr>
            <a:endParaRPr lang="en-GB" sz="2000" dirty="0"/>
          </a:p>
          <a:p>
            <a:pPr>
              <a:lnSpc>
                <a:spcPct val="80000"/>
              </a:lnSpc>
            </a:pPr>
            <a:endParaRPr lang="en-GB" sz="2000" dirty="0"/>
          </a:p>
          <a:p>
            <a:pPr>
              <a:lnSpc>
                <a:spcPct val="80000"/>
              </a:lnSpc>
            </a:pPr>
            <a:endParaRPr lang="en-GB" sz="2000" dirty="0"/>
          </a:p>
          <a:p>
            <a:pPr>
              <a:lnSpc>
                <a:spcPct val="80000"/>
              </a:lnSpc>
            </a:pPr>
            <a:endParaRPr lang="en-GB" sz="2000" dirty="0"/>
          </a:p>
          <a:p>
            <a:pPr>
              <a:lnSpc>
                <a:spcPct val="80000"/>
              </a:lnSpc>
              <a:buNone/>
            </a:pPr>
            <a:endParaRPr lang="en-GB" dirty="0"/>
          </a:p>
          <a:p>
            <a:pPr marL="0" indent="0">
              <a:lnSpc>
                <a:spcPct val="80000"/>
              </a:lnSpc>
              <a:buNone/>
            </a:pPr>
            <a:r>
              <a:rPr lang="en-GB" dirty="0"/>
              <a:t> </a:t>
            </a:r>
          </a:p>
        </p:txBody>
      </p:sp>
      <p:pic>
        <p:nvPicPr>
          <p:cNvPr id="4" name="Picture 3" descr="Pic of feeling sick Nagano.jpg"/>
          <p:cNvPicPr>
            <a:picLocks noChangeAspect="1"/>
          </p:cNvPicPr>
          <p:nvPr/>
        </p:nvPicPr>
        <p:blipFill>
          <a:blip r:embed="rId2" cstate="print"/>
          <a:stretch>
            <a:fillRect/>
          </a:stretch>
        </p:blipFill>
        <p:spPr>
          <a:xfrm>
            <a:off x="2843808" y="2348880"/>
            <a:ext cx="3168352" cy="274736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Symptoms of CO poisoning</a:t>
            </a:r>
          </a:p>
        </p:txBody>
      </p:sp>
      <p:sp>
        <p:nvSpPr>
          <p:cNvPr id="3" name="Content Placeholder 2"/>
          <p:cNvSpPr>
            <a:spLocks noGrp="1"/>
          </p:cNvSpPr>
          <p:nvPr>
            <p:ph idx="1"/>
          </p:nvPr>
        </p:nvSpPr>
        <p:spPr/>
        <p:txBody>
          <a:bodyPr/>
          <a:lstStyle/>
          <a:p>
            <a:pPr>
              <a:lnSpc>
                <a:spcPct val="80000"/>
              </a:lnSpc>
            </a:pPr>
            <a:r>
              <a:rPr lang="en-GB" sz="2000" dirty="0"/>
              <a:t> </a:t>
            </a:r>
            <a:r>
              <a:rPr lang="en-GB" dirty="0"/>
              <a:t>Exhaustion, (feeling unnaturally tired)</a:t>
            </a:r>
          </a:p>
          <a:p>
            <a:pPr>
              <a:lnSpc>
                <a:spcPct val="80000"/>
              </a:lnSpc>
            </a:pPr>
            <a:r>
              <a:rPr lang="en-GB" dirty="0"/>
              <a:t> Drowsiness, (wanting to go to sleep more than usual)</a:t>
            </a:r>
          </a:p>
          <a:p>
            <a:endParaRPr lang="en-GB" dirty="0"/>
          </a:p>
        </p:txBody>
      </p:sp>
      <p:pic>
        <p:nvPicPr>
          <p:cNvPr id="4" name="Picture 3" descr="Pic of sleepy and needing a lie_down Nagano.jpg"/>
          <p:cNvPicPr>
            <a:picLocks noChangeAspect="1"/>
          </p:cNvPicPr>
          <p:nvPr/>
        </p:nvPicPr>
        <p:blipFill>
          <a:blip r:embed="rId2" cstate="print"/>
          <a:stretch>
            <a:fillRect/>
          </a:stretch>
        </p:blipFill>
        <p:spPr>
          <a:xfrm>
            <a:off x="2915816" y="3140968"/>
            <a:ext cx="3243072" cy="23762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Symptoms of CO poisoning</a:t>
            </a:r>
          </a:p>
        </p:txBody>
      </p:sp>
      <p:sp>
        <p:nvSpPr>
          <p:cNvPr id="3" name="Content Placeholder 2"/>
          <p:cNvSpPr>
            <a:spLocks noGrp="1"/>
          </p:cNvSpPr>
          <p:nvPr>
            <p:ph idx="1"/>
          </p:nvPr>
        </p:nvSpPr>
        <p:spPr/>
        <p:txBody>
          <a:bodyPr/>
          <a:lstStyle/>
          <a:p>
            <a:pPr>
              <a:lnSpc>
                <a:spcPct val="80000"/>
              </a:lnSpc>
            </a:pPr>
            <a:r>
              <a:rPr lang="en-GB" dirty="0"/>
              <a:t>Dizziness, (feeling funny as if you are going to fall over when standing up and perhaps feeling funny sitting down)</a:t>
            </a:r>
          </a:p>
          <a:p>
            <a:pPr>
              <a:lnSpc>
                <a:spcPct val="80000"/>
              </a:lnSpc>
              <a:buNone/>
            </a:pPr>
            <a:endParaRPr lang="en-GB" dirty="0"/>
          </a:p>
          <a:p>
            <a:pPr>
              <a:lnSpc>
                <a:spcPct val="80000"/>
              </a:lnSpc>
              <a:buNone/>
            </a:pPr>
            <a:r>
              <a:rPr lang="en-GB" dirty="0"/>
              <a:t> </a:t>
            </a:r>
          </a:p>
          <a:p>
            <a:endParaRPr lang="en-GB" dirty="0"/>
          </a:p>
        </p:txBody>
      </p:sp>
      <p:pic>
        <p:nvPicPr>
          <p:cNvPr id="4" name="Picture 3" descr="Pic of dizzy Nagano.jpg"/>
          <p:cNvPicPr>
            <a:picLocks noChangeAspect="1"/>
          </p:cNvPicPr>
          <p:nvPr/>
        </p:nvPicPr>
        <p:blipFill>
          <a:blip r:embed="rId2" cstate="print"/>
          <a:stretch>
            <a:fillRect/>
          </a:stretch>
        </p:blipFill>
        <p:spPr>
          <a:xfrm>
            <a:off x="3347864" y="2708920"/>
            <a:ext cx="2365248" cy="31577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Symptoms of CO poisoning</a:t>
            </a:r>
          </a:p>
        </p:txBody>
      </p:sp>
      <p:sp>
        <p:nvSpPr>
          <p:cNvPr id="3" name="Content Placeholder 2"/>
          <p:cNvSpPr>
            <a:spLocks noGrp="1"/>
          </p:cNvSpPr>
          <p:nvPr>
            <p:ph idx="1"/>
          </p:nvPr>
        </p:nvSpPr>
        <p:spPr>
          <a:xfrm>
            <a:off x="0" y="1844824"/>
            <a:ext cx="8229600" cy="4525963"/>
          </a:xfrm>
        </p:spPr>
        <p:txBody>
          <a:bodyPr/>
          <a:lstStyle/>
          <a:p>
            <a:pPr>
              <a:lnSpc>
                <a:spcPct val="80000"/>
              </a:lnSpc>
            </a:pPr>
            <a:r>
              <a:rPr lang="en-GB" dirty="0"/>
              <a:t>Generally feeling unwell. Sometimes different members of the family can suffer different symptoms, some have headaches, some tummy aches or upsets.</a:t>
            </a:r>
          </a:p>
          <a:p>
            <a:pPr>
              <a:lnSpc>
                <a:spcPct val="80000"/>
              </a:lnSpc>
            </a:pPr>
            <a:endParaRPr lang="en-GB" dirty="0"/>
          </a:p>
          <a:p>
            <a:pPr>
              <a:lnSpc>
                <a:spcPct val="80000"/>
              </a:lnSpc>
            </a:pPr>
            <a:r>
              <a:rPr lang="en-GB" dirty="0"/>
              <a:t>Palpitations, (feeling your heart beat </a:t>
            </a:r>
            <a:r>
              <a:rPr lang="en-GB"/>
              <a:t>oddly)</a:t>
            </a:r>
          </a:p>
          <a:p>
            <a:pPr>
              <a:lnSpc>
                <a:spcPct val="80000"/>
              </a:lnSpc>
              <a:buNone/>
            </a:pPr>
            <a:endParaRPr lang="en-GB" dirty="0"/>
          </a:p>
          <a:p>
            <a:pPr>
              <a:lnSpc>
                <a:spcPct val="80000"/>
              </a:lnSpc>
            </a:pPr>
            <a:r>
              <a:rPr lang="en-GB" dirty="0"/>
              <a:t>Chest pain, (pain in your chest)</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Symptoms of CO poisoning</a:t>
            </a:r>
          </a:p>
        </p:txBody>
      </p:sp>
      <p:sp>
        <p:nvSpPr>
          <p:cNvPr id="3" name="Content Placeholder 2"/>
          <p:cNvSpPr>
            <a:spLocks noGrp="1"/>
          </p:cNvSpPr>
          <p:nvPr>
            <p:ph idx="1"/>
          </p:nvPr>
        </p:nvSpPr>
        <p:spPr/>
        <p:txBody>
          <a:bodyPr/>
          <a:lstStyle/>
          <a:p>
            <a:r>
              <a:rPr lang="en-GB" dirty="0"/>
              <a:t>Collapse without necessarily losing consciousness, followed by unconsciousness and perhaps death.</a:t>
            </a:r>
          </a:p>
          <a:p>
            <a:pPr>
              <a:buNone/>
            </a:pPr>
            <a:endParaRPr lang="en-GB" dirty="0"/>
          </a:p>
          <a:p>
            <a:endParaRPr lang="en-GB" dirty="0"/>
          </a:p>
        </p:txBody>
      </p:sp>
      <p:pic>
        <p:nvPicPr>
          <p:cNvPr id="4" name="Picture 3" descr="Pic of death Nagano.jpg"/>
          <p:cNvPicPr>
            <a:picLocks noChangeAspect="1"/>
          </p:cNvPicPr>
          <p:nvPr/>
        </p:nvPicPr>
        <p:blipFill>
          <a:blip r:embed="rId2" cstate="print"/>
          <a:stretch>
            <a:fillRect/>
          </a:stretch>
        </p:blipFill>
        <p:spPr>
          <a:xfrm>
            <a:off x="2411760" y="3140968"/>
            <a:ext cx="3121152" cy="30963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en-GB"/>
              <a:t>Who is most at risk?</a:t>
            </a:r>
            <a:endParaRPr lang="en-US"/>
          </a:p>
        </p:txBody>
      </p:sp>
      <p:sp>
        <p:nvSpPr>
          <p:cNvPr id="37890" name="Rectangle 3"/>
          <p:cNvSpPr>
            <a:spLocks noGrp="1"/>
          </p:cNvSpPr>
          <p:nvPr>
            <p:ph type="body" idx="1"/>
          </p:nvPr>
        </p:nvSpPr>
        <p:spPr/>
        <p:txBody>
          <a:bodyPr/>
          <a:lstStyle/>
          <a:p>
            <a:r>
              <a:rPr lang="en-GB" dirty="0"/>
              <a:t>The elderly and young are at higher risk than healthy adults. Possibly this is because they spend more time indoors, they are small (if babies etc.) or already ill (if elderly). </a:t>
            </a:r>
          </a:p>
          <a:p>
            <a:r>
              <a:rPr lang="en-GB" dirty="0"/>
              <a:t>If you are suffering any of the symptoms, especially if more than one person in the house is suffering, you may be at risk of CO poisoning.</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r>
              <a:rPr lang="en-GB" sz="2400" dirty="0"/>
              <a:t>Different people suffer from different symptoms</a:t>
            </a:r>
            <a:endParaRPr lang="en-US" sz="2400" dirty="0"/>
          </a:p>
        </p:txBody>
      </p:sp>
      <p:sp>
        <p:nvSpPr>
          <p:cNvPr id="39938" name="Rectangle 3"/>
          <p:cNvSpPr>
            <a:spLocks noGrp="1"/>
          </p:cNvSpPr>
          <p:nvPr>
            <p:ph type="body" idx="1"/>
          </p:nvPr>
        </p:nvSpPr>
        <p:spPr/>
        <p:txBody>
          <a:bodyPr/>
          <a:lstStyle/>
          <a:p>
            <a:endParaRPr lang="en-US"/>
          </a:p>
        </p:txBody>
      </p:sp>
      <p:pic>
        <p:nvPicPr>
          <p:cNvPr id="39939" name="Picture 4" descr="Family CO Gas Safety Schools Poster Competition"/>
          <p:cNvPicPr>
            <a:picLocks noChangeAspect="1" noChangeArrowheads="1"/>
          </p:cNvPicPr>
          <p:nvPr/>
        </p:nvPicPr>
        <p:blipFill>
          <a:blip r:embed="rId3" cstate="print"/>
          <a:srcRect/>
          <a:stretch>
            <a:fillRect/>
          </a:stretch>
        </p:blipFill>
        <p:spPr bwMode="auto">
          <a:xfrm>
            <a:off x="539750" y="1268413"/>
            <a:ext cx="6053138" cy="475456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r>
              <a:rPr lang="en-GB"/>
              <a:t>Diagnosing CO poisoning</a:t>
            </a:r>
            <a:endParaRPr lang="en-US"/>
          </a:p>
        </p:txBody>
      </p:sp>
      <p:sp>
        <p:nvSpPr>
          <p:cNvPr id="41986" name="Rectangle 3"/>
          <p:cNvSpPr>
            <a:spLocks noGrp="1"/>
          </p:cNvSpPr>
          <p:nvPr>
            <p:ph type="body" idx="1"/>
          </p:nvPr>
        </p:nvSpPr>
        <p:spPr/>
        <p:txBody>
          <a:bodyPr/>
          <a:lstStyle/>
          <a:p>
            <a:pPr>
              <a:buFont typeface="Arial" charset="0"/>
              <a:buNone/>
            </a:pPr>
            <a:endParaRPr lang="en-GB" sz="1800" b="1" dirty="0"/>
          </a:p>
          <a:p>
            <a:r>
              <a:rPr lang="en-GB" sz="3100" b="1" dirty="0"/>
              <a:t>Doctors are generally poor at diagnosing CO. </a:t>
            </a:r>
          </a:p>
          <a:p>
            <a:pPr>
              <a:buFont typeface="Arial" charset="0"/>
              <a:buNone/>
            </a:pPr>
            <a:r>
              <a:rPr lang="en-GB" sz="2800" dirty="0"/>
              <a:t>    The late Doctor John Henry, former Consultant Physician at the National Poisons Unit, surveyed 200 General Practitioners. He sent them symptoms of CO poisoning and requested their diagnoses. Although many sensible suggestions were made, not one GP suggested CO as a cause.</a:t>
            </a:r>
          </a:p>
          <a:p>
            <a:endParaRPr lang="en-GB" sz="2800" dirty="0"/>
          </a:p>
          <a:p>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GB"/>
              <a:t>Diagnosing CO poisoning</a:t>
            </a:r>
            <a:endParaRPr lang="en-US"/>
          </a:p>
        </p:txBody>
      </p:sp>
      <p:sp>
        <p:nvSpPr>
          <p:cNvPr id="43010" name="Rectangle 3"/>
          <p:cNvSpPr>
            <a:spLocks noGrp="1"/>
          </p:cNvSpPr>
          <p:nvPr>
            <p:ph type="body" idx="1"/>
          </p:nvPr>
        </p:nvSpPr>
        <p:spPr/>
        <p:txBody>
          <a:bodyPr/>
          <a:lstStyle/>
          <a:p>
            <a:r>
              <a:rPr lang="en-GB" sz="2800" dirty="0"/>
              <a:t>Some doctors' surgeries have equipment, (sometimes called a </a:t>
            </a:r>
            <a:r>
              <a:rPr lang="en-GB" sz="2800" dirty="0" err="1"/>
              <a:t>Smokelysler</a:t>
            </a:r>
            <a:r>
              <a:rPr lang="en-GB" sz="2800" dirty="0"/>
              <a:t> or </a:t>
            </a:r>
            <a:r>
              <a:rPr lang="en-GB" sz="2800" dirty="0" err="1"/>
              <a:t>ToxCo</a:t>
            </a:r>
            <a:r>
              <a:rPr lang="en-GB" sz="2800" dirty="0"/>
              <a:t>), to analyse breath for CO. This is easy, painless and provides an instant result. If this shows CO, a simple blood test may be required to confirm the diagnosis. However, a blood or breath test can produce a falsely negative result if too much time has passed between exposure to CO and tests being carried out. </a:t>
            </a:r>
          </a:p>
          <a:p>
            <a:r>
              <a:rPr lang="en-GB" sz="2800" dirty="0"/>
              <a:t>Do </a:t>
            </a:r>
            <a:r>
              <a:rPr lang="en-GB" sz="2800" b="1" dirty="0"/>
              <a:t>not</a:t>
            </a:r>
            <a:r>
              <a:rPr lang="en-GB" sz="2800" dirty="0"/>
              <a:t> assume that your appliances are safe, just because the test results were negative.</a:t>
            </a:r>
          </a:p>
          <a:p>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r>
              <a:rPr lang="en-GB" sz="2800" b="1"/>
              <a:t>What do you do if you suspect you’ve been</a:t>
            </a:r>
            <a:r>
              <a:rPr lang="en-GB" sz="4000" b="1"/>
              <a:t> </a:t>
            </a:r>
            <a:r>
              <a:rPr lang="en-GB" sz="2800" b="1"/>
              <a:t>exposed to CO?</a:t>
            </a:r>
            <a:endParaRPr lang="en-US" sz="2800" b="1"/>
          </a:p>
        </p:txBody>
      </p:sp>
      <p:sp>
        <p:nvSpPr>
          <p:cNvPr id="45058" name="Rectangle 3"/>
          <p:cNvSpPr>
            <a:spLocks noGrp="1"/>
          </p:cNvSpPr>
          <p:nvPr>
            <p:ph type="body" idx="1"/>
          </p:nvPr>
        </p:nvSpPr>
        <p:spPr/>
        <p:txBody>
          <a:bodyPr/>
          <a:lstStyle/>
          <a:p>
            <a:pPr>
              <a:buFont typeface="Arial" charset="0"/>
              <a:buNone/>
            </a:pPr>
            <a:endParaRPr 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 of the GDNs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4713" y="1600200"/>
            <a:ext cx="6414574" cy="4525963"/>
          </a:xfrm>
        </p:spPr>
      </p:pic>
    </p:spTree>
    <p:extLst>
      <p:ext uri="{BB962C8B-B14F-4D97-AF65-F5344CB8AC3E}">
        <p14:creationId xmlns:p14="http://schemas.microsoft.com/office/powerpoint/2010/main" val="3865691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en-GB" sz="2800" b="1"/>
              <a:t>What do I do if I suspect I’ve been</a:t>
            </a:r>
            <a:r>
              <a:rPr lang="en-GB" sz="4000" b="1"/>
              <a:t> </a:t>
            </a:r>
            <a:r>
              <a:rPr lang="en-GB" sz="2800" b="1"/>
              <a:t>exposed to CO?</a:t>
            </a:r>
            <a:r>
              <a:rPr lang="en-GB" sz="4000"/>
              <a:t> </a:t>
            </a:r>
            <a:endParaRPr lang="en-US" sz="4000"/>
          </a:p>
        </p:txBody>
      </p:sp>
      <p:sp>
        <p:nvSpPr>
          <p:cNvPr id="47106" name="Rectangle 3"/>
          <p:cNvSpPr>
            <a:spLocks noGrp="1"/>
          </p:cNvSpPr>
          <p:nvPr>
            <p:ph type="body" idx="1"/>
          </p:nvPr>
        </p:nvSpPr>
        <p:spPr/>
        <p:txBody>
          <a:bodyPr/>
          <a:lstStyle/>
          <a:p>
            <a:pPr>
              <a:buFont typeface="Arial" charset="0"/>
              <a:buNone/>
            </a:pPr>
            <a:endParaRPr lang="en-GB" b="1"/>
          </a:p>
          <a:p>
            <a:r>
              <a:rPr lang="en-GB"/>
              <a:t>1. Get out of the house or place where the poisoning is occurring (e.g. workplace, garage, etc.) or if you can't do this</a:t>
            </a:r>
          </a:p>
          <a:p>
            <a:pPr>
              <a:buFont typeface="Arial" charset="0"/>
              <a:buNone/>
            </a:pPr>
            <a:endParaRPr lang="en-GB"/>
          </a:p>
          <a:p>
            <a:r>
              <a:rPr lang="en-GB"/>
              <a:t>2. Open all windows and doors and turn off all appliances.</a:t>
            </a:r>
          </a:p>
          <a:p>
            <a:endParaRPr lang="en-GB"/>
          </a:p>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r>
              <a:rPr lang="en-GB" sz="4000" dirty="0"/>
              <a:t>What do I do if I suspect I am being poisoned?</a:t>
            </a:r>
            <a:endParaRPr lang="en-US" sz="4000" dirty="0"/>
          </a:p>
        </p:txBody>
      </p:sp>
      <p:sp>
        <p:nvSpPr>
          <p:cNvPr id="48130" name="Rectangle 3"/>
          <p:cNvSpPr>
            <a:spLocks noGrp="1"/>
          </p:cNvSpPr>
          <p:nvPr>
            <p:ph type="body" idx="1"/>
          </p:nvPr>
        </p:nvSpPr>
        <p:spPr>
          <a:xfrm>
            <a:off x="457200" y="1600200"/>
            <a:ext cx="8363272" cy="4637112"/>
          </a:xfrm>
        </p:spPr>
        <p:txBody>
          <a:bodyPr/>
          <a:lstStyle/>
          <a:p>
            <a:pPr>
              <a:lnSpc>
                <a:spcPct val="80000"/>
              </a:lnSpc>
            </a:pPr>
            <a:r>
              <a:rPr lang="en-GB" sz="2800" dirty="0"/>
              <a:t>3. Call the Gas Emergency number on 0800 111999 (e.g. from a neighbour's house)</a:t>
            </a:r>
          </a:p>
          <a:p>
            <a:pPr>
              <a:lnSpc>
                <a:spcPct val="80000"/>
              </a:lnSpc>
            </a:pPr>
            <a:endParaRPr lang="en-GB" sz="2800" dirty="0"/>
          </a:p>
          <a:p>
            <a:pPr>
              <a:lnSpc>
                <a:spcPct val="80000"/>
              </a:lnSpc>
            </a:pPr>
            <a:r>
              <a:rPr lang="en-GB" sz="2800" dirty="0"/>
              <a:t>4. Get to your GP or to the Accident and Emergency department at a hospital </a:t>
            </a:r>
            <a:r>
              <a:rPr lang="en-GB" sz="2800" u="sng" dirty="0"/>
              <a:t>as soon as possible</a:t>
            </a:r>
            <a:r>
              <a:rPr lang="en-GB" sz="2800" dirty="0"/>
              <a:t> and ask for an immediate blood or breath test for CO. Find someone to go with you if possible. Arterial blood is </a:t>
            </a:r>
            <a:r>
              <a:rPr lang="en-GB" sz="2800" b="1" dirty="0"/>
              <a:t>NOT</a:t>
            </a:r>
            <a:r>
              <a:rPr lang="en-GB" sz="2800" dirty="0"/>
              <a:t> necessary. A visit to a doctor may also be helpful to prove CO poisoning or at least to record symptoms suffered by you that are consistent with CO poisoning. If exposure to CO is severe, treatment with hyperbaric (high pressure) oxygen is often recommended.</a:t>
            </a:r>
          </a:p>
          <a:p>
            <a:pPr>
              <a:lnSpc>
                <a:spcPct val="80000"/>
              </a:lnSpc>
            </a:pP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I do if I suspect I am being poisoned?</a:t>
            </a:r>
          </a:p>
        </p:txBody>
      </p:sp>
      <p:sp>
        <p:nvSpPr>
          <p:cNvPr id="3" name="Content Placeholder 2"/>
          <p:cNvSpPr>
            <a:spLocks noGrp="1"/>
          </p:cNvSpPr>
          <p:nvPr>
            <p:ph idx="1"/>
          </p:nvPr>
        </p:nvSpPr>
        <p:spPr/>
        <p:txBody>
          <a:bodyPr/>
          <a:lstStyle/>
          <a:p>
            <a:r>
              <a:rPr lang="en-GB" dirty="0"/>
              <a:t>5. If you wish to find out which gas appliance has been emitting CO you contact the Gas Safe Register for a registered gas installer qualified under CMDDA1 to test each gas appliance and if he or she finds any CO, to give you the parts per million of CO in writing. </a:t>
            </a:r>
          </a:p>
          <a:p>
            <a:r>
              <a:rPr lang="en-GB" dirty="0"/>
              <a:t>This may be helpful to your doctor or for a legal case, although you may need a special court witness to investigate for a legal case.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r>
              <a:rPr lang="en-GB"/>
              <a:t>Can CO pass between houses?</a:t>
            </a:r>
            <a:endParaRPr lang="en-US"/>
          </a:p>
        </p:txBody>
      </p:sp>
      <p:sp>
        <p:nvSpPr>
          <p:cNvPr id="49154" name="Rectangle 3"/>
          <p:cNvSpPr>
            <a:spLocks noGrp="1"/>
          </p:cNvSpPr>
          <p:nvPr>
            <p:ph type="body" idx="1"/>
          </p:nvPr>
        </p:nvSpPr>
        <p:spPr/>
        <p:txBody>
          <a:bodyPr/>
          <a:lstStyle/>
          <a:p>
            <a:pPr>
              <a:buFont typeface="Arial" charset="0"/>
              <a:buNone/>
            </a:pPr>
            <a:r>
              <a:rPr lang="en-GB" sz="2800" dirty="0"/>
              <a:t>    Yes, through a joint chimney for example. Alternatively CO or other products of combustion can leak from the flat above or the flat below. People have even died from CO from another house or flat but this is rare.</a:t>
            </a:r>
          </a:p>
          <a:p>
            <a:pPr lvl="0"/>
            <a:r>
              <a:rPr lang="en-GB" sz="2800" b="1" dirty="0"/>
              <a:t>Please note that the National Gas Emergency Service, (responsible for gas emergencies) has no equipment to trace CO</a:t>
            </a:r>
            <a:r>
              <a:rPr lang="en-GB" sz="2800" dirty="0"/>
              <a:t> </a:t>
            </a:r>
            <a:r>
              <a:rPr lang="en-GB" sz="2800" b="1" dirty="0"/>
              <a:t>although they do now have Personal Alarm Monitors or </a:t>
            </a:r>
            <a:r>
              <a:rPr lang="en-GB" sz="2800" b="1" dirty="0" err="1"/>
              <a:t>Gasco</a:t>
            </a:r>
            <a:r>
              <a:rPr lang="en-GB" sz="2800" b="1" dirty="0"/>
              <a:t> seekers for CO</a:t>
            </a:r>
            <a:r>
              <a:rPr lang="en-GB" sz="2800" dirty="0"/>
              <a:t>. </a:t>
            </a:r>
          </a:p>
          <a:p>
            <a:pPr>
              <a:buNone/>
            </a:pPr>
            <a:endParaRPr lang="en-GB" sz="2800" dirty="0"/>
          </a:p>
          <a:p>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the CO</a:t>
            </a:r>
          </a:p>
        </p:txBody>
      </p:sp>
      <p:sp>
        <p:nvSpPr>
          <p:cNvPr id="3" name="Content Placeholder 2"/>
          <p:cNvSpPr>
            <a:spLocks noGrp="1"/>
          </p:cNvSpPr>
          <p:nvPr>
            <p:ph idx="1"/>
          </p:nvPr>
        </p:nvSpPr>
        <p:spPr/>
        <p:txBody>
          <a:bodyPr/>
          <a:lstStyle/>
          <a:p>
            <a:r>
              <a:rPr lang="en-GB" dirty="0"/>
              <a:t>If you call the gas emergency service they will ask you to turn off all appliances and open the windows and ventilate.</a:t>
            </a:r>
          </a:p>
          <a:p>
            <a:r>
              <a:rPr lang="en-GB" dirty="0"/>
              <a:t>If one of your appliances was emitting CO, the First Call Operative’s equipment to react to CO is very unlikely to pick up any CO unless it is coming from an unsuspected appliance left on (e.g. wood burner) or from next door.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Beware wood pellet/chip stores</a:t>
            </a:r>
          </a:p>
        </p:txBody>
      </p:sp>
      <p:pic>
        <p:nvPicPr>
          <p:cNvPr id="4" name="Content Placeholder 3" descr="Picture of wood chips or pellets.jpg"/>
          <p:cNvPicPr>
            <a:picLocks noGrp="1" noChangeAspect="1"/>
          </p:cNvPicPr>
          <p:nvPr>
            <p:ph idx="1"/>
          </p:nvPr>
        </p:nvPicPr>
        <p:blipFill>
          <a:blip r:embed="rId3" cstate="print"/>
          <a:stretch>
            <a:fillRect/>
          </a:stretch>
        </p:blipFill>
        <p:spPr>
          <a:xfrm>
            <a:off x="2359152" y="1915509"/>
            <a:ext cx="4425696" cy="3895344"/>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Wood pellets</a:t>
            </a:r>
          </a:p>
        </p:txBody>
      </p:sp>
      <p:sp>
        <p:nvSpPr>
          <p:cNvPr id="3" name="Content Placeholder 2"/>
          <p:cNvSpPr>
            <a:spLocks noGrp="1"/>
          </p:cNvSpPr>
          <p:nvPr>
            <p:ph idx="1"/>
          </p:nvPr>
        </p:nvSpPr>
        <p:spPr/>
        <p:txBody>
          <a:bodyPr/>
          <a:lstStyle/>
          <a:p>
            <a:r>
              <a:rPr lang="en-GB" dirty="0"/>
              <a:t>Wood pellets in store can emit CO, even if not burning.</a:t>
            </a:r>
          </a:p>
          <a:p>
            <a:pPr>
              <a:buNone/>
            </a:pPr>
            <a:endParaRPr lang="en-GB" dirty="0"/>
          </a:p>
          <a:p>
            <a:r>
              <a:rPr lang="en-GB" u="sng" dirty="0">
                <a:latin typeface="Calibri" pitchFamily="34" charset="0"/>
                <a:hlinkClick r:id="rId2"/>
              </a:rPr>
              <a:t>http://www.hse.gov.uk/safetybulletins/co-wood-pellets.htm</a:t>
            </a:r>
            <a:r>
              <a:rPr lang="en-GB" dirty="0">
                <a:latin typeface="Calibri" pitchFamily="34" charset="0"/>
              </a:rPr>
              <a:t> </a:t>
            </a:r>
          </a:p>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Wood pellets</a:t>
            </a:r>
          </a:p>
        </p:txBody>
      </p:sp>
      <p:sp>
        <p:nvSpPr>
          <p:cNvPr id="3" name="Content Placeholder 2"/>
          <p:cNvSpPr>
            <a:spLocks noGrp="1"/>
          </p:cNvSpPr>
          <p:nvPr>
            <p:ph idx="1"/>
          </p:nvPr>
        </p:nvSpPr>
        <p:spPr/>
        <p:txBody>
          <a:bodyPr/>
          <a:lstStyle/>
          <a:p>
            <a:r>
              <a:rPr lang="en-GB" dirty="0"/>
              <a:t>Since 2002 there have been at least nine fatalities in Europe caused by carbon monoxide poisoning following entry into wood pellet storage areas.</a:t>
            </a:r>
          </a:p>
          <a:p>
            <a:r>
              <a:rPr lang="en-GB" dirty="0"/>
              <a:t>Do not enter or put your head inside wood pellet stores.</a:t>
            </a:r>
          </a:p>
          <a:p>
            <a:pPr>
              <a:buNone/>
            </a:pPr>
            <a:endParaRPr lang="en-GB" dirty="0"/>
          </a:p>
          <a:p>
            <a:r>
              <a:rPr lang="en-GB" dirty="0"/>
              <a:t>Any such store should be well ventilated.</a:t>
            </a:r>
          </a:p>
          <a:p>
            <a:pPr>
              <a:buNone/>
            </a:pP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cstate="print"/>
          <a:srcRect/>
          <a:stretch>
            <a:fillRect/>
          </a:stretch>
        </p:blipFill>
        <p:spPr bwMode="auto">
          <a:xfrm>
            <a:off x="1785938" y="0"/>
            <a:ext cx="5186362" cy="6607175"/>
          </a:xfrm>
          <a:prstGeom prst="rect">
            <a:avLst/>
          </a:prstGeom>
          <a:noFill/>
          <a:ln w="9525">
            <a:noFill/>
            <a:miter lim="800000"/>
            <a:headEnd/>
            <a:tailEnd/>
          </a:ln>
        </p:spPr>
      </p:pic>
      <p:sp>
        <p:nvSpPr>
          <p:cNvPr id="50178" name="Rectangle 4"/>
          <p:cNvSpPr>
            <a:spLocks noChangeArrowheads="1"/>
          </p:cNvSpPr>
          <p:nvPr/>
        </p:nvSpPr>
        <p:spPr bwMode="auto">
          <a:xfrm>
            <a:off x="2000250" y="6000750"/>
            <a:ext cx="4919663" cy="646113"/>
          </a:xfrm>
          <a:prstGeom prst="rect">
            <a:avLst/>
          </a:prstGeom>
          <a:noFill/>
          <a:ln w="9525">
            <a:noFill/>
            <a:miter lim="800000"/>
            <a:headEnd/>
            <a:tailEnd/>
          </a:ln>
        </p:spPr>
        <p:txBody>
          <a:bodyPr>
            <a:spAutoFit/>
          </a:bodyPr>
          <a:lstStyle/>
          <a:p>
            <a:r>
              <a:rPr lang="en-GB" sz="3600" i="1">
                <a:solidFill>
                  <a:srgbClr val="FF0000"/>
                </a:solidFill>
                <a:latin typeface="Calibri" pitchFamily="32" charset="0"/>
              </a:rPr>
              <a:t>How safe is your boiler?</a:t>
            </a:r>
            <a:endParaRPr lang="en-GB" sz="3600">
              <a:solidFill>
                <a:srgbClr val="FF0000"/>
              </a:solidFill>
              <a:latin typeface="Calibri" pitchFamily="32" charset="0"/>
            </a:endParaRPr>
          </a:p>
        </p:txBody>
      </p:sp>
      <p:sp>
        <p:nvSpPr>
          <p:cNvPr id="2" name="Content Placeholder 1"/>
          <p:cNvSpPr>
            <a:spLocks noGrp="1"/>
          </p:cNvSpPr>
          <p:nvPr>
            <p:ph idx="1"/>
          </p:nvPr>
        </p:nvSpPr>
        <p:spPr>
          <a:xfrm>
            <a:off x="350453" y="260648"/>
            <a:ext cx="8219256" cy="5884118"/>
          </a:xfrm>
        </p:spPr>
        <p:txBody>
          <a:bodyPr/>
          <a:lstStyle/>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r>
              <a:rPr lang="en-GB" sz="4000" b="1"/>
              <a:t>Take these simple steps to CO safety - it's just commonsense!!</a:t>
            </a:r>
            <a:endParaRPr lang="en-US" sz="4000" b="1"/>
          </a:p>
        </p:txBody>
      </p:sp>
      <p:sp>
        <p:nvSpPr>
          <p:cNvPr id="51202" name="Rectangle 3"/>
          <p:cNvSpPr>
            <a:spLocks noGrp="1"/>
          </p:cNvSpPr>
          <p:nvPr>
            <p:ph type="body" idx="1"/>
          </p:nvPr>
        </p:nvSpPr>
        <p:spPr/>
        <p:txBody>
          <a:bodyPr/>
          <a:lstStyle/>
          <a:p>
            <a:pPr eaLnBrk="1" hangingPunct="1">
              <a:spcBef>
                <a:spcPct val="0"/>
              </a:spcBef>
              <a:buFontTx/>
              <a:buNone/>
            </a:pPr>
            <a:r>
              <a:rPr lang="en-GB"/>
              <a:t>1. Look at all your appliances. Do they look unsafe? They should look clean (i.e. no soot or dirt around it and no water leaking from it) and burn with a blue flame.</a:t>
            </a:r>
          </a:p>
          <a:p>
            <a:endParaRPr lang="en-US"/>
          </a:p>
        </p:txBody>
      </p:sp>
      <p:pic>
        <p:nvPicPr>
          <p:cNvPr id="51203" name="Picture 4" descr="Boiler-Looked After CO Gas Safety Schools Poster Competition"/>
          <p:cNvPicPr>
            <a:picLocks noChangeAspect="1" noChangeArrowheads="1"/>
          </p:cNvPicPr>
          <p:nvPr/>
        </p:nvPicPr>
        <p:blipFill>
          <a:blip r:embed="rId2" cstate="print"/>
          <a:srcRect/>
          <a:stretch>
            <a:fillRect/>
          </a:stretch>
        </p:blipFill>
        <p:spPr bwMode="auto">
          <a:xfrm>
            <a:off x="2268538" y="3933825"/>
            <a:ext cx="4032250" cy="2654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3448050" y="166688"/>
            <a:ext cx="1838325" cy="904875"/>
          </a:xfrm>
          <a:prstGeom prst="rect">
            <a:avLst/>
          </a:prstGeom>
          <a:noFill/>
          <a:ln w="9525">
            <a:noFill/>
            <a:miter lim="800000"/>
            <a:headEnd/>
            <a:tailEnd/>
          </a:ln>
        </p:spPr>
      </p:pic>
      <p:sp>
        <p:nvSpPr>
          <p:cNvPr id="16386" name="TextBox 4"/>
          <p:cNvSpPr txBox="1">
            <a:spLocks noChangeArrowheads="1"/>
          </p:cNvSpPr>
          <p:nvPr/>
        </p:nvSpPr>
        <p:spPr bwMode="auto">
          <a:xfrm>
            <a:off x="1285875" y="1071563"/>
            <a:ext cx="6286500" cy="830262"/>
          </a:xfrm>
          <a:prstGeom prst="rect">
            <a:avLst/>
          </a:prstGeom>
          <a:noFill/>
          <a:ln w="9525">
            <a:noFill/>
            <a:miter lim="800000"/>
            <a:headEnd/>
            <a:tailEnd/>
          </a:ln>
        </p:spPr>
        <p:txBody>
          <a:bodyPr>
            <a:spAutoFit/>
          </a:bodyPr>
          <a:lstStyle/>
          <a:p>
            <a:pPr algn="ctr"/>
            <a:r>
              <a:rPr lang="en-GB" sz="2400" b="1">
                <a:latin typeface="Calibri" pitchFamily="32" charset="0"/>
              </a:rPr>
              <a:t>SCHOOLS POSTER COMPETITION</a:t>
            </a:r>
          </a:p>
          <a:p>
            <a:pPr algn="ctr"/>
            <a:r>
              <a:rPr lang="en-GB" sz="2400" b="1">
                <a:latin typeface="Calibri" pitchFamily="32" charset="0"/>
              </a:rPr>
              <a:t>INFORMATION ABOUT CARBON MONOXIDE</a:t>
            </a:r>
            <a:endParaRPr lang="en-GB" sz="2400">
              <a:latin typeface="Calibri" pitchFamily="32" charset="0"/>
            </a:endParaRPr>
          </a:p>
        </p:txBody>
      </p:sp>
      <p:sp>
        <p:nvSpPr>
          <p:cNvPr id="16387" name="TextBox 5"/>
          <p:cNvSpPr txBox="1">
            <a:spLocks noChangeArrowheads="1"/>
          </p:cNvSpPr>
          <p:nvPr/>
        </p:nvSpPr>
        <p:spPr bwMode="auto">
          <a:xfrm>
            <a:off x="142875" y="1793875"/>
            <a:ext cx="8929688" cy="5539978"/>
          </a:xfrm>
          <a:prstGeom prst="rect">
            <a:avLst/>
          </a:prstGeom>
          <a:noFill/>
          <a:ln w="9525">
            <a:noFill/>
            <a:miter lim="800000"/>
            <a:headEnd/>
            <a:tailEnd/>
          </a:ln>
        </p:spPr>
        <p:txBody>
          <a:bodyPr>
            <a:spAutoFit/>
          </a:bodyPr>
          <a:lstStyle/>
          <a:p>
            <a:endParaRPr lang="en-GB" b="1" dirty="0">
              <a:latin typeface="Calibri" pitchFamily="32" charset="0"/>
            </a:endParaRPr>
          </a:p>
          <a:p>
            <a:r>
              <a:rPr lang="en-GB" sz="2800" b="1" dirty="0">
                <a:latin typeface="Calibri" pitchFamily="32" charset="0"/>
              </a:rPr>
              <a:t>The Silent and Invisible Killer</a:t>
            </a:r>
          </a:p>
          <a:p>
            <a:endParaRPr lang="en-GB" sz="2800" dirty="0">
              <a:latin typeface="Calibri" pitchFamily="32" charset="0"/>
            </a:endParaRPr>
          </a:p>
          <a:p>
            <a:r>
              <a:rPr lang="en-GB" sz="2800" dirty="0">
                <a:latin typeface="Calibri" pitchFamily="32" charset="0"/>
              </a:rPr>
              <a:t>Every year about 40 people in the UK are recorded as having died of </a:t>
            </a:r>
            <a:r>
              <a:rPr lang="en-GB" sz="2800" b="1" dirty="0">
                <a:latin typeface="Calibri" pitchFamily="32" charset="0"/>
              </a:rPr>
              <a:t>carbon monoxide poisoning</a:t>
            </a:r>
            <a:r>
              <a:rPr lang="en-GB" sz="2800" dirty="0">
                <a:latin typeface="Calibri" pitchFamily="32" charset="0"/>
              </a:rPr>
              <a:t>. Department of Health figures.  A further 4,000 or so attend A &amp; E,</a:t>
            </a:r>
          </a:p>
          <a:p>
            <a:r>
              <a:rPr lang="en-GB" sz="2800" dirty="0">
                <a:latin typeface="Calibri" pitchFamily="32" charset="0"/>
              </a:rPr>
              <a:t>Hundreds more suffer ill-effects as a result of exposure to carbon monoxide: sometimes they are permanently disabled. </a:t>
            </a:r>
          </a:p>
          <a:p>
            <a:r>
              <a:rPr lang="en-GB" sz="2800" b="1" dirty="0">
                <a:latin typeface="Calibri" pitchFamily="32" charset="0"/>
              </a:rPr>
              <a:t>Carbon monoxide can be emitted from faulty domestic</a:t>
            </a:r>
          </a:p>
          <a:p>
            <a:r>
              <a:rPr lang="en-GB" sz="2800" b="1" dirty="0">
                <a:latin typeface="Calibri" pitchFamily="32" charset="0"/>
              </a:rPr>
              <a:t>heating and cooking appliances. For our latest data see </a:t>
            </a:r>
          </a:p>
          <a:p>
            <a:r>
              <a:rPr lang="en-GB" sz="2800" b="1" dirty="0">
                <a:latin typeface="Calibri" pitchFamily="32" charset="0"/>
                <a:hlinkClick r:id="rId4"/>
              </a:rPr>
              <a:t>http://www.co-gassafety.co.uk/stats_and_analysis.html</a:t>
            </a:r>
            <a:r>
              <a:rPr lang="en-GB" sz="2800" b="1" dirty="0">
                <a:latin typeface="Calibri" pitchFamily="32" charset="0"/>
              </a:rPr>
              <a:t> </a:t>
            </a:r>
          </a:p>
          <a:p>
            <a:endParaRPr lang="en-GB" sz="2800" dirty="0">
              <a:latin typeface="Calibri" pitchFamily="32"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r>
              <a:rPr lang="en-GB" sz="4000" b="1"/>
              <a:t>Take these simple steps to CO safety - it's just commonsense!!</a:t>
            </a:r>
            <a:endParaRPr lang="en-US" sz="4000" b="1"/>
          </a:p>
        </p:txBody>
      </p:sp>
      <p:sp>
        <p:nvSpPr>
          <p:cNvPr id="4" name="Content Placeholder 3"/>
          <p:cNvSpPr>
            <a:spLocks noGrp="1"/>
          </p:cNvSpPr>
          <p:nvPr>
            <p:ph idx="1"/>
          </p:nvPr>
        </p:nvSpPr>
        <p:spPr/>
        <p:txBody>
          <a:bodyPr/>
          <a:lstStyle/>
          <a:p>
            <a:pPr>
              <a:buNone/>
            </a:pPr>
            <a:r>
              <a:rPr lang="en-GB" dirty="0"/>
              <a:t>2. Make sure the person who is maintaining your appliance is properly qualified.</a:t>
            </a:r>
          </a:p>
          <a:p>
            <a:pPr>
              <a:buNone/>
            </a:pPr>
            <a:r>
              <a:rPr lang="en-GB" dirty="0"/>
              <a:t> Consider the fuel the appliance uses. Is it coal, wood, oil or gas? </a:t>
            </a:r>
          </a:p>
          <a:p>
            <a:pPr>
              <a:buNone/>
            </a:pPr>
            <a:r>
              <a:rPr lang="en-GB" dirty="0"/>
              <a:t>If it is a gas appliance, check with  Gas Safe Register to make sure they are qualified </a:t>
            </a:r>
            <a:r>
              <a:rPr lang="en-GB" dirty="0">
                <a:hlinkClick r:id="rId3"/>
              </a:rPr>
              <a:t>http://www.gassaferegister.co.uk/</a:t>
            </a:r>
            <a:r>
              <a:rPr lang="en-GB" dirty="0"/>
              <a:t> </a:t>
            </a:r>
          </a:p>
          <a:p>
            <a:r>
              <a:rPr lang="en-GB" dirty="0"/>
              <a:t>Tel. +44 (0)800 408 5500</a:t>
            </a:r>
          </a:p>
          <a:p>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r>
              <a:rPr lang="en-GB" sz="4000" b="1"/>
              <a:t>Take these simple steps to CO safety - it's just commonsense!!</a:t>
            </a:r>
            <a:endParaRPr lang="en-US" sz="4000" b="1"/>
          </a:p>
        </p:txBody>
      </p:sp>
      <p:sp>
        <p:nvSpPr>
          <p:cNvPr id="54274" name="Rectangle 3"/>
          <p:cNvSpPr>
            <a:spLocks noGrp="1"/>
          </p:cNvSpPr>
          <p:nvPr>
            <p:ph type="body" idx="1"/>
          </p:nvPr>
        </p:nvSpPr>
        <p:spPr/>
        <p:txBody>
          <a:bodyPr/>
          <a:lstStyle/>
          <a:p>
            <a:r>
              <a:rPr lang="en-GB" dirty="0"/>
              <a:t>For gas appliances the law requires that only someone who is Gas Safe Registered should inspect or service them. </a:t>
            </a:r>
          </a:p>
          <a:p>
            <a:pPr>
              <a:buNone/>
            </a:pPr>
            <a:endParaRPr lang="en-GB" dirty="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771800" y="3212976"/>
            <a:ext cx="5538316" cy="345638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en-GB" sz="4000" b="1"/>
              <a:t>Take these simple steps to CO safety - it's just commonsense!!</a:t>
            </a:r>
            <a:endParaRPr lang="en-US" sz="4000" b="1"/>
          </a:p>
        </p:txBody>
      </p:sp>
      <p:sp>
        <p:nvSpPr>
          <p:cNvPr id="55298" name="Rectangle 3"/>
          <p:cNvSpPr>
            <a:spLocks noGrp="1"/>
          </p:cNvSpPr>
          <p:nvPr>
            <p:ph type="body" idx="1"/>
          </p:nvPr>
        </p:nvSpPr>
        <p:spPr>
          <a:xfrm>
            <a:off x="468313" y="1557338"/>
            <a:ext cx="8229600" cy="5300662"/>
          </a:xfrm>
        </p:spPr>
        <p:txBody>
          <a:bodyPr/>
          <a:lstStyle/>
          <a:p>
            <a:r>
              <a:rPr lang="en-GB" sz="2800"/>
              <a:t>3. Make sure chimneys and flues are swept regularly, at least once a year, by a fully qualified Sweep. </a:t>
            </a:r>
          </a:p>
          <a:p>
            <a:pPr>
              <a:buFont typeface="Arial" charset="0"/>
              <a:buNone/>
            </a:pPr>
            <a:r>
              <a:rPr lang="en-GB" sz="1800"/>
              <a:t> </a:t>
            </a:r>
            <a:endParaRPr lang="en-US" sz="1800"/>
          </a:p>
        </p:txBody>
      </p:sp>
      <p:pic>
        <p:nvPicPr>
          <p:cNvPr id="55299" name="Picture 4" descr="Chimney Brush  Bird CO Gas Safety Schools Poster Competition"/>
          <p:cNvPicPr>
            <a:picLocks noChangeAspect="1" noChangeArrowheads="1"/>
          </p:cNvPicPr>
          <p:nvPr/>
        </p:nvPicPr>
        <p:blipFill>
          <a:blip r:embed="rId3" cstate="print"/>
          <a:srcRect/>
          <a:stretch>
            <a:fillRect/>
          </a:stretch>
        </p:blipFill>
        <p:spPr bwMode="auto">
          <a:xfrm>
            <a:off x="3492500" y="2781300"/>
            <a:ext cx="2286000" cy="3606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r>
              <a:rPr lang="en-GB" sz="4000" b="1"/>
              <a:t>Take these simple steps to CO safety - it's just commonsense!!</a:t>
            </a:r>
            <a:endParaRPr lang="en-US" sz="4000" b="1"/>
          </a:p>
        </p:txBody>
      </p:sp>
      <p:sp>
        <p:nvSpPr>
          <p:cNvPr id="57346" name="Rectangle 3"/>
          <p:cNvSpPr>
            <a:spLocks noGrp="1"/>
          </p:cNvSpPr>
          <p:nvPr>
            <p:ph type="body" idx="1"/>
          </p:nvPr>
        </p:nvSpPr>
        <p:spPr/>
        <p:txBody>
          <a:bodyPr/>
          <a:lstStyle/>
          <a:p>
            <a:endParaRPr lang="en-GB" dirty="0"/>
          </a:p>
          <a:p>
            <a:endParaRPr lang="en-GB" dirty="0"/>
          </a:p>
          <a:p>
            <a:r>
              <a:rPr lang="en-GB" dirty="0"/>
              <a:t>4. Do not block vents or air grilles. Make sure you have some ventilation (open a window).</a:t>
            </a:r>
          </a:p>
          <a:p>
            <a:pPr>
              <a:buNone/>
            </a:pPr>
            <a:endParaRPr lang="en-GB" dirty="0"/>
          </a:p>
          <a:p>
            <a:r>
              <a:rPr lang="en-GB" dirty="0"/>
              <a:t>If there is enough oxygen reaching the flame carbon dioxide will be formed, NOT carbon monoxide.</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r>
              <a:rPr lang="en-GB" sz="4000" b="1"/>
              <a:t>Take these simple steps to CO safety - it's just commonsense!!</a:t>
            </a:r>
            <a:endParaRPr lang="en-US" sz="4000" b="1"/>
          </a:p>
        </p:txBody>
      </p:sp>
      <p:sp>
        <p:nvSpPr>
          <p:cNvPr id="58370" name="Rectangle 3"/>
          <p:cNvSpPr>
            <a:spLocks noGrp="1"/>
          </p:cNvSpPr>
          <p:nvPr>
            <p:ph type="body" idx="1"/>
          </p:nvPr>
        </p:nvSpPr>
        <p:spPr/>
        <p:txBody>
          <a:bodyPr/>
          <a:lstStyle/>
          <a:p>
            <a:r>
              <a:rPr lang="en-GB" dirty="0"/>
              <a:t>5. As an extra safeguard buy a CO alarm to European Standards EN50291 - </a:t>
            </a:r>
            <a:r>
              <a:rPr lang="en-GB" sz="2800" dirty="0"/>
              <a:t>Cost around  £15-£20. Alarms are available at most DIY shops and some supermarkets. It is extremely rare to die with a CO alarm which was in date although one person did ignore the alarm. However, we have heard of people still feeling ill with a good alarm, perhaps from low levels of </a:t>
            </a:r>
            <a:r>
              <a:rPr lang="en-GB" sz="2800"/>
              <a:t>CO or </a:t>
            </a:r>
            <a:r>
              <a:rPr lang="en-GB" sz="2800" dirty="0"/>
              <a:t>from other products of combustion such as nitrogen oxide or other toxins in fuel (see </a:t>
            </a:r>
            <a:r>
              <a:rPr lang="en-GB" sz="2800" dirty="0">
                <a:hlinkClick r:id="rId2"/>
              </a:rPr>
              <a:t>http</a:t>
            </a:r>
            <a:r>
              <a:rPr lang="en-GB" sz="2800">
                <a:hlinkClick r:id="rId2"/>
              </a:rPr>
              <a:t>://www.cogassafety.co.uk/other_toxins.html</a:t>
            </a:r>
            <a:r>
              <a:rPr lang="en-GB" sz="2800"/>
              <a:t> )</a:t>
            </a:r>
            <a:endParaRPr lang="en-GB" sz="2800"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r>
              <a:rPr lang="en-GB" sz="4000" b="1"/>
              <a:t>Take these simple steps to CO safety - it's just commonsense!!</a:t>
            </a:r>
            <a:endParaRPr lang="en-US" sz="4000" b="1"/>
          </a:p>
        </p:txBody>
      </p:sp>
      <p:sp>
        <p:nvSpPr>
          <p:cNvPr id="59394" name="Rectangle 3"/>
          <p:cNvSpPr>
            <a:spLocks noGrp="1"/>
          </p:cNvSpPr>
          <p:nvPr>
            <p:ph type="body" idx="1"/>
          </p:nvPr>
        </p:nvSpPr>
        <p:spPr/>
        <p:txBody>
          <a:bodyPr/>
          <a:lstStyle/>
          <a:p>
            <a:r>
              <a:rPr lang="en-GB"/>
              <a:t>Remember a smoke alarm is NOT a CO alarm.</a:t>
            </a:r>
          </a:p>
          <a:p>
            <a:pPr>
              <a:buFont typeface="Arial" charset="0"/>
              <a:buNone/>
            </a:pPr>
            <a:r>
              <a:rPr lang="en-GB"/>
              <a:t>    A CO alarm is NOT a smoke alarm.</a:t>
            </a:r>
          </a:p>
          <a:p>
            <a:pPr>
              <a:buFont typeface="Arial" charset="0"/>
              <a:buNone/>
            </a:pPr>
            <a:endParaRPr lang="en-GB"/>
          </a:p>
          <a:p>
            <a:endParaRPr lang="en-US"/>
          </a:p>
        </p:txBody>
      </p:sp>
      <p:pic>
        <p:nvPicPr>
          <p:cNvPr id="59395" name="Picture 4" descr="CO Alarm CO Gas Safety Schools Poster Competition"/>
          <p:cNvPicPr>
            <a:picLocks noChangeAspect="1" noChangeArrowheads="1"/>
          </p:cNvPicPr>
          <p:nvPr/>
        </p:nvPicPr>
        <p:blipFill>
          <a:blip r:embed="rId2" cstate="print"/>
          <a:srcRect/>
          <a:stretch>
            <a:fillRect/>
          </a:stretch>
        </p:blipFill>
        <p:spPr bwMode="auto">
          <a:xfrm>
            <a:off x="1979613" y="2971800"/>
            <a:ext cx="4679950" cy="3886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r>
              <a:rPr lang="en-GB"/>
              <a:t>CO-Gas Safety poster competition</a:t>
            </a:r>
            <a:endParaRPr lang="en-US"/>
          </a:p>
        </p:txBody>
      </p:sp>
      <p:sp>
        <p:nvSpPr>
          <p:cNvPr id="60418" name="Rectangle 3"/>
          <p:cNvSpPr>
            <a:spLocks noGrp="1"/>
          </p:cNvSpPr>
          <p:nvPr>
            <p:ph type="body" idx="1"/>
          </p:nvPr>
        </p:nvSpPr>
        <p:spPr/>
        <p:txBody>
          <a:bodyPr/>
          <a:lstStyle/>
          <a:p>
            <a:r>
              <a:rPr lang="en-GB" dirty="0"/>
              <a:t>Apart from the Illustrations of symptoms by Chihiro Nagano all other illustrations are by </a:t>
            </a:r>
          </a:p>
          <a:p>
            <a:pPr marL="0" indent="0">
              <a:buNone/>
            </a:pPr>
            <a:r>
              <a:rPr lang="en-GB" dirty="0"/>
              <a:t>   CO victim, children’s illustrator and paper    </a:t>
            </a:r>
          </a:p>
          <a:p>
            <a:pPr marL="0" indent="0">
              <a:buNone/>
            </a:pPr>
            <a:r>
              <a:rPr lang="en-GB" dirty="0"/>
              <a:t>   engineer, John O’Leary </a:t>
            </a:r>
            <a:r>
              <a:rPr lang="en-GB" dirty="0">
                <a:hlinkClick r:id="rId2"/>
              </a:rPr>
              <a:t>www.oleary-irsara.com</a:t>
            </a:r>
            <a:endParaRPr lang="en-GB" dirty="0"/>
          </a:p>
          <a:p>
            <a:pPr marL="0" indent="0">
              <a:buNone/>
            </a:pPr>
            <a:r>
              <a:rPr lang="en-GB" dirty="0"/>
              <a:t>   Without your help this poster competition </a:t>
            </a:r>
          </a:p>
          <a:p>
            <a:pPr marL="0" indent="0">
              <a:buNone/>
            </a:pPr>
            <a:r>
              <a:rPr lang="en-GB" dirty="0"/>
              <a:t>    wouldn’t have been possible. Thank you for </a:t>
            </a:r>
          </a:p>
          <a:p>
            <a:pPr marL="0" indent="0">
              <a:buNone/>
            </a:pPr>
            <a:r>
              <a:rPr lang="en-GB" dirty="0"/>
              <a:t>    your endless help. </a:t>
            </a:r>
          </a:p>
          <a:p>
            <a:pPr marL="0" indent="0">
              <a:buNone/>
            </a:pPr>
            <a:r>
              <a:rPr lang="en-GB"/>
              <a:t>  </a:t>
            </a:r>
            <a:r>
              <a:rPr lang="en-GB" sz="2400"/>
              <a:t>© 2015 </a:t>
            </a:r>
            <a:r>
              <a:rPr lang="en-GB" sz="2400" dirty="0"/>
              <a:t>Copyright CO-Gas Safety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GB"/>
              <a:t>Tip of an iceberg</a:t>
            </a:r>
            <a:endParaRPr lang="en-US"/>
          </a:p>
        </p:txBody>
      </p:sp>
      <p:sp>
        <p:nvSpPr>
          <p:cNvPr id="17410" name="Rectangle 3"/>
          <p:cNvSpPr>
            <a:spLocks noGrp="1"/>
          </p:cNvSpPr>
          <p:nvPr>
            <p:ph type="body" idx="1"/>
          </p:nvPr>
        </p:nvSpPr>
        <p:spPr/>
        <p:txBody>
          <a:bodyPr/>
          <a:lstStyle/>
          <a:p>
            <a:r>
              <a:rPr lang="en-GB" dirty="0"/>
              <a:t>CO-Gas Safety believes that even these figures are the tip of an iceberg for many reasons:-</a:t>
            </a:r>
          </a:p>
          <a:p>
            <a:r>
              <a:rPr lang="en-GB" dirty="0"/>
              <a:t>1. GPs rarely test for carbon monoxide.</a:t>
            </a:r>
          </a:p>
          <a:p>
            <a:r>
              <a:rPr lang="en-GB" dirty="0"/>
              <a:t>2. Dead bodies are not automatically tested for carbon monoxide.</a:t>
            </a:r>
          </a:p>
          <a:p>
            <a:r>
              <a:rPr lang="en-GB" dirty="0"/>
              <a:t>3. Heating and cooking appliances are often not tested for carbon monoxide and not tested for other products of combustion.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28625" y="0"/>
            <a:ext cx="8229600" cy="4525963"/>
          </a:xfrm>
        </p:spPr>
        <p:txBody>
          <a:bodyPr/>
          <a:lstStyle/>
          <a:p>
            <a:pPr eaLnBrk="1" hangingPunct="1"/>
            <a:r>
              <a:rPr lang="en-GB" b="1"/>
              <a:t>What is carbon monoxide?</a:t>
            </a:r>
          </a:p>
          <a:p>
            <a:pPr eaLnBrk="1" hangingPunct="1"/>
            <a:r>
              <a:rPr lang="en-GB"/>
              <a:t>Carbon Monoxide (CO) is a toxic gas, which can be emitted from the burning of any fuel.</a:t>
            </a:r>
          </a:p>
          <a:p>
            <a:pPr eaLnBrk="1" hangingPunct="1"/>
            <a:r>
              <a:rPr lang="en-GB" b="1"/>
              <a:t>Can you name any fuel that burns?</a:t>
            </a:r>
            <a:endParaRPr lang="en-GB"/>
          </a:p>
        </p:txBody>
      </p:sp>
      <p:grpSp>
        <p:nvGrpSpPr>
          <p:cNvPr id="3" name="Group 2"/>
          <p:cNvGrpSpPr/>
          <p:nvPr/>
        </p:nvGrpSpPr>
        <p:grpSpPr>
          <a:xfrm>
            <a:off x="1285875" y="2162175"/>
            <a:ext cx="5572125" cy="4695825"/>
            <a:chOff x="1285875" y="2162175"/>
            <a:chExt cx="5572125" cy="4695825"/>
          </a:xfrm>
        </p:grpSpPr>
        <p:pic>
          <p:nvPicPr>
            <p:cNvPr id="18434" name="Picture 2"/>
            <p:cNvPicPr>
              <a:picLocks noChangeAspect="1" noChangeArrowheads="1"/>
            </p:cNvPicPr>
            <p:nvPr/>
          </p:nvPicPr>
          <p:blipFill>
            <a:blip r:embed="rId2" cstate="print"/>
            <a:srcRect/>
            <a:stretch>
              <a:fillRect/>
            </a:stretch>
          </p:blipFill>
          <p:spPr bwMode="auto">
            <a:xfrm>
              <a:off x="1285875" y="2162175"/>
              <a:ext cx="5572125" cy="4695825"/>
            </a:xfrm>
            <a:prstGeom prst="rect">
              <a:avLst/>
            </a:prstGeom>
            <a:noFill/>
            <a:ln w="9525">
              <a:noFill/>
              <a:miter lim="800000"/>
              <a:headEnd/>
              <a:tailEnd/>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645024"/>
              <a:ext cx="1929384" cy="1475232"/>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b="1" dirty="0"/>
              <a:t>Can you find any possible sources of carbon monoxide in this picture?</a:t>
            </a: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628800"/>
            <a:ext cx="8208912" cy="4320480"/>
          </a:xfrm>
          <a:prstGeom prst="rect">
            <a:avLst/>
          </a:prstGeom>
          <a:noFill/>
          <a:ln>
            <a:noFill/>
          </a:ln>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571500" y="214313"/>
            <a:ext cx="8229600" cy="2928937"/>
          </a:xfrm>
        </p:spPr>
        <p:txBody>
          <a:bodyPr/>
          <a:lstStyle/>
          <a:p>
            <a:pPr eaLnBrk="1" hangingPunct="1">
              <a:buFont typeface="Arial" charset="0"/>
              <a:buNone/>
            </a:pPr>
            <a:r>
              <a:rPr lang="en-GB" sz="2600" b="1"/>
              <a:t>Why is Carbon Monoxide called CO?</a:t>
            </a:r>
          </a:p>
          <a:p>
            <a:pPr eaLnBrk="1" hangingPunct="1"/>
            <a:r>
              <a:rPr lang="en-GB" sz="2600"/>
              <a:t>The fuels that we use on a daily basis all contain carbon. Sources of carbon include, charcoal, oil, natural gas and petrol. When we burn these fuels the carbon combines with oxygen in the air. If there is enough air, carbon dioxide is produced. Carbon dioxide or CO 2 is formed from one atom of carbon and </a:t>
            </a:r>
            <a:r>
              <a:rPr lang="en-GB" sz="2600" b="1"/>
              <a:t>two</a:t>
            </a:r>
            <a:r>
              <a:rPr lang="en-GB" sz="2600"/>
              <a:t> atoms of oxygen.</a:t>
            </a:r>
          </a:p>
        </p:txBody>
      </p:sp>
      <p:pic>
        <p:nvPicPr>
          <p:cNvPr id="21506" name="Picture 2"/>
          <p:cNvPicPr>
            <a:picLocks noChangeAspect="1" noChangeArrowheads="1"/>
          </p:cNvPicPr>
          <p:nvPr/>
        </p:nvPicPr>
        <p:blipFill>
          <a:blip r:embed="rId2" cstate="print"/>
          <a:srcRect/>
          <a:stretch>
            <a:fillRect/>
          </a:stretch>
        </p:blipFill>
        <p:spPr bwMode="auto">
          <a:xfrm>
            <a:off x="2124075" y="3182938"/>
            <a:ext cx="3527425" cy="2149475"/>
          </a:xfrm>
          <a:prstGeom prst="rect">
            <a:avLst/>
          </a:prstGeom>
          <a:noFill/>
          <a:ln w="9525">
            <a:noFill/>
            <a:miter lim="800000"/>
            <a:headEnd/>
            <a:tailEnd/>
          </a:ln>
        </p:spPr>
      </p:pic>
      <p:sp>
        <p:nvSpPr>
          <p:cNvPr id="21507" name="Rectangle 4"/>
          <p:cNvSpPr>
            <a:spLocks noChangeArrowheads="1"/>
          </p:cNvSpPr>
          <p:nvPr/>
        </p:nvSpPr>
        <p:spPr bwMode="auto">
          <a:xfrm flipV="1">
            <a:off x="214313" y="5245100"/>
            <a:ext cx="8715375" cy="488950"/>
          </a:xfrm>
          <a:prstGeom prst="rect">
            <a:avLst/>
          </a:prstGeom>
          <a:noFill/>
          <a:ln w="9525">
            <a:noFill/>
            <a:miter lim="800000"/>
            <a:headEnd/>
            <a:tailEnd/>
          </a:ln>
        </p:spPr>
        <p:txBody>
          <a:bodyPr rot="10800000">
            <a:spAutoFit/>
          </a:bodyPr>
          <a:lstStyle/>
          <a:p>
            <a:r>
              <a:rPr lang="en-GB" sz="2600"/>
              <a:t>            </a:t>
            </a:r>
            <a:endParaRPr lang="en-GB" sz="2600">
              <a:latin typeface="Calibri" pitchFamily="32" charset="0"/>
            </a:endParaRPr>
          </a:p>
        </p:txBody>
      </p:sp>
      <p:sp>
        <p:nvSpPr>
          <p:cNvPr id="21508" name="Rectangle 6"/>
          <p:cNvSpPr>
            <a:spLocks noChangeArrowheads="1"/>
          </p:cNvSpPr>
          <p:nvPr/>
        </p:nvSpPr>
        <p:spPr bwMode="auto">
          <a:xfrm>
            <a:off x="285750" y="5857875"/>
            <a:ext cx="8858250" cy="366713"/>
          </a:xfrm>
          <a:prstGeom prst="rect">
            <a:avLst/>
          </a:prstGeom>
          <a:noFill/>
          <a:ln w="9525">
            <a:noFill/>
            <a:miter lim="800000"/>
            <a:headEnd/>
            <a:tailEnd/>
          </a:ln>
        </p:spPr>
        <p:txBody>
          <a:bodyPr>
            <a:spAutoFit/>
          </a:bodyPr>
          <a:lstStyle/>
          <a:p>
            <a:endParaRPr lang="en-GB">
              <a:latin typeface="Calibri" pitchFamily="3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en-GB" sz="4000"/>
              <a:t>Why is carbon monoxide called CO?</a:t>
            </a:r>
            <a:endParaRPr lang="en-US" sz="4000"/>
          </a:p>
        </p:txBody>
      </p:sp>
      <p:sp>
        <p:nvSpPr>
          <p:cNvPr id="22530" name="Rectangle 3"/>
          <p:cNvSpPr>
            <a:spLocks noGrp="1"/>
          </p:cNvSpPr>
          <p:nvPr>
            <p:ph type="body" idx="1"/>
          </p:nvPr>
        </p:nvSpPr>
        <p:spPr>
          <a:xfrm>
            <a:off x="468313" y="2997200"/>
            <a:ext cx="8229600" cy="3662363"/>
          </a:xfrm>
        </p:spPr>
        <p:txBody>
          <a:bodyPr/>
          <a:lstStyle/>
          <a:p>
            <a:endParaRPr lang="en-GB"/>
          </a:p>
          <a:p>
            <a:endParaRPr lang="en-GB"/>
          </a:p>
          <a:p>
            <a:endParaRPr lang="en-GB"/>
          </a:p>
          <a:p>
            <a:endParaRPr lang="en-GB"/>
          </a:p>
          <a:p>
            <a:endParaRPr lang="en-US"/>
          </a:p>
        </p:txBody>
      </p:sp>
      <p:pic>
        <p:nvPicPr>
          <p:cNvPr id="22531" name="Picture 5" descr="CO CO Gas Safety Schools Poster Competition"/>
          <p:cNvPicPr>
            <a:picLocks noChangeAspect="1" noChangeArrowheads="1"/>
          </p:cNvPicPr>
          <p:nvPr/>
        </p:nvPicPr>
        <p:blipFill>
          <a:blip r:embed="rId3" cstate="print"/>
          <a:srcRect/>
          <a:stretch>
            <a:fillRect/>
          </a:stretch>
        </p:blipFill>
        <p:spPr bwMode="auto">
          <a:xfrm>
            <a:off x="2700338" y="1125538"/>
            <a:ext cx="3683000" cy="1651000"/>
          </a:xfrm>
          <a:prstGeom prst="rect">
            <a:avLst/>
          </a:prstGeom>
          <a:noFill/>
          <a:ln w="9525">
            <a:noFill/>
            <a:miter lim="800000"/>
            <a:headEnd/>
            <a:tailEnd/>
          </a:ln>
        </p:spPr>
      </p:pic>
      <p:sp>
        <p:nvSpPr>
          <p:cNvPr id="22532" name="Rectangle 6"/>
          <p:cNvSpPr>
            <a:spLocks noChangeArrowheads="1"/>
          </p:cNvSpPr>
          <p:nvPr/>
        </p:nvSpPr>
        <p:spPr bwMode="auto">
          <a:xfrm>
            <a:off x="250825" y="3213100"/>
            <a:ext cx="8589963" cy="3508375"/>
          </a:xfrm>
          <a:prstGeom prst="rect">
            <a:avLst/>
          </a:prstGeom>
          <a:noFill/>
          <a:ln w="9525">
            <a:noFill/>
            <a:miter lim="800000"/>
            <a:headEnd/>
            <a:tailEnd/>
          </a:ln>
        </p:spPr>
        <p:txBody>
          <a:bodyPr>
            <a:spAutoFit/>
          </a:bodyPr>
          <a:lstStyle/>
          <a:p>
            <a:r>
              <a:rPr lang="en-GB" sz="2800"/>
              <a:t>Carbon monoxide, CO is formed from one atom of carbon and </a:t>
            </a:r>
            <a:r>
              <a:rPr lang="en-GB" sz="2800" b="1"/>
              <a:t>one</a:t>
            </a:r>
            <a:r>
              <a:rPr lang="en-GB" sz="2800"/>
              <a:t> atom of oxygen. </a:t>
            </a:r>
          </a:p>
          <a:p>
            <a:endParaRPr lang="en-GB" sz="2800"/>
          </a:p>
          <a:p>
            <a:r>
              <a:rPr lang="en-GB" sz="2800"/>
              <a:t>So you can see that the less oxygen there is at the flame the more likely it is that carbon monoxide will be formed. </a:t>
            </a:r>
          </a:p>
          <a:p>
            <a:r>
              <a:rPr lang="en-GB" sz="2800"/>
              <a:t>This is why it is so important to burn fuels in a </a:t>
            </a:r>
          </a:p>
          <a:p>
            <a:r>
              <a:rPr lang="en-GB" sz="2800"/>
              <a:t>well ventilated area.</a:t>
            </a:r>
            <a:endParaRPr lang="en-US" sz="2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2684</Words>
  <Application>Microsoft Office PowerPoint</Application>
  <PresentationFormat>On-screen Show (4:3)</PresentationFormat>
  <Paragraphs>245</Paragraphs>
  <Slides>46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Adobe Fan Heiti Std B</vt:lpstr>
      <vt:lpstr>Arial</vt:lpstr>
      <vt:lpstr>Calibri</vt:lpstr>
      <vt:lpstr>Times New Roman</vt:lpstr>
      <vt:lpstr>Verdana</vt:lpstr>
      <vt:lpstr>Office Theme</vt:lpstr>
      <vt:lpstr>PowerPoint Presentation</vt:lpstr>
      <vt:lpstr>PowerPoint Presentation</vt:lpstr>
      <vt:lpstr>Map of the GDNs</vt:lpstr>
      <vt:lpstr>PowerPoint Presentation</vt:lpstr>
      <vt:lpstr>Tip of an iceberg</vt:lpstr>
      <vt:lpstr>PowerPoint Presentation</vt:lpstr>
      <vt:lpstr>Can you find any possible sources of carbon monoxide in this picture?</vt:lpstr>
      <vt:lpstr>PowerPoint Presentation</vt:lpstr>
      <vt:lpstr>Why is carbon monoxide called CO?</vt:lpstr>
      <vt:lpstr>Why is carbon monoxide so toxic?</vt:lpstr>
      <vt:lpstr>Haemoglobin is attracted to the deadly charms of Carbon Monoxide</vt:lpstr>
      <vt:lpstr>How animals can help us</vt:lpstr>
      <vt:lpstr>PowerPoint Presentation</vt:lpstr>
      <vt:lpstr>How to tell if there is CO present</vt:lpstr>
      <vt:lpstr>How to tell if you have CO present</vt:lpstr>
      <vt:lpstr>PowerPoint Presentation</vt:lpstr>
      <vt:lpstr>Symptoms of CO poisoning</vt:lpstr>
      <vt:lpstr>More research </vt:lpstr>
      <vt:lpstr>Symptoms of CO poisoning</vt:lpstr>
      <vt:lpstr>Symptoms of CO poisoning</vt:lpstr>
      <vt:lpstr>Symptoms of CO poisoning</vt:lpstr>
      <vt:lpstr>Symptoms of CO poisoning</vt:lpstr>
      <vt:lpstr>Symptoms of CO poisoning</vt:lpstr>
      <vt:lpstr>Symptoms of CO poisoning</vt:lpstr>
      <vt:lpstr>Who is most at risk?</vt:lpstr>
      <vt:lpstr>Different people suffer from different symptoms</vt:lpstr>
      <vt:lpstr>Diagnosing CO poisoning</vt:lpstr>
      <vt:lpstr>Diagnosing CO poisoning</vt:lpstr>
      <vt:lpstr>What do you do if you suspect you’ve been exposed to CO?</vt:lpstr>
      <vt:lpstr>What do I do if I suspect I’ve been exposed to CO? </vt:lpstr>
      <vt:lpstr>What do I do if I suspect I am being poisoned?</vt:lpstr>
      <vt:lpstr>What do I do if I suspect I am being poisoned?</vt:lpstr>
      <vt:lpstr>Can CO pass between houses?</vt:lpstr>
      <vt:lpstr>Finding the CO</vt:lpstr>
      <vt:lpstr>Beware wood pellet/chip stores</vt:lpstr>
      <vt:lpstr>Wood pellets</vt:lpstr>
      <vt:lpstr>Wood pellets</vt:lpstr>
      <vt:lpstr>PowerPoint Presentation</vt:lpstr>
      <vt:lpstr>Take these simple steps to CO safety - it's just commonsense!!</vt:lpstr>
      <vt:lpstr>Take these simple steps to CO safety - it's just commonsense!!</vt:lpstr>
      <vt:lpstr>Take these simple steps to CO safety - it's just commonsense!!</vt:lpstr>
      <vt:lpstr>Take these simple steps to CO safety - it's just commonsense!!</vt:lpstr>
      <vt:lpstr>Take these simple steps to CO safety - it's just commonsense!!</vt:lpstr>
      <vt:lpstr>Take these simple steps to CO safety - it's just commonsense!!</vt:lpstr>
      <vt:lpstr>Take these simple steps to CO safety - it's just commonsense!!</vt:lpstr>
      <vt:lpstr>CO-Gas Safety poster competition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RB</cp:lastModifiedBy>
  <cp:revision>94</cp:revision>
  <dcterms:created xsi:type="dcterms:W3CDTF">2008-11-02T15:23:35Z</dcterms:created>
  <dcterms:modified xsi:type="dcterms:W3CDTF">2016-11-18T15:55:03Z</dcterms:modified>
</cp:coreProperties>
</file>