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2" r:id="rId2"/>
    <p:sldId id="257" r:id="rId3"/>
    <p:sldId id="287" r:id="rId4"/>
    <p:sldId id="270" r:id="rId5"/>
    <p:sldId id="258" r:id="rId6"/>
    <p:sldId id="263" r:id="rId7"/>
    <p:sldId id="267" r:id="rId8"/>
    <p:sldId id="292" r:id="rId9"/>
    <p:sldId id="281" r:id="rId10"/>
    <p:sldId id="266" r:id="rId11"/>
    <p:sldId id="276" r:id="rId12"/>
    <p:sldId id="288" r:id="rId13"/>
    <p:sldId id="277" r:id="rId14"/>
    <p:sldId id="286" r:id="rId15"/>
    <p:sldId id="289" r:id="rId16"/>
    <p:sldId id="275" r:id="rId17"/>
    <p:sldId id="278" r:id="rId18"/>
    <p:sldId id="262" r:id="rId19"/>
    <p:sldId id="274" r:id="rId20"/>
    <p:sldId id="268" r:id="rId21"/>
    <p:sldId id="269" r:id="rId22"/>
    <p:sldId id="285" r:id="rId23"/>
    <p:sldId id="279" r:id="rId24"/>
    <p:sldId id="280" r:id="rId25"/>
    <p:sldId id="283" r:id="rId26"/>
    <p:sldId id="284" r:id="rId27"/>
    <p:sldId id="290" r:id="rId28"/>
    <p:sldId id="291" r:id="rId29"/>
    <p:sldId id="27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6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DFE99-2182-41A2-ABA8-71C1016FC89F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30B9F-EBDE-42BE-BBBF-70A0864897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39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derzoeksraad.nl/uploads/phase-docs/1080/ffe8e9293c28summary-koolmonoxide-en.pdf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EgL74t_COV0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</a:t>
            </a:r>
            <a:r>
              <a:rPr lang="en-GB" baseline="0" dirty="0" smtClean="0"/>
              <a:t> afternoon and thank you for allowing me to address you.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451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</a:t>
            </a:r>
            <a:r>
              <a:rPr lang="en-GB" baseline="0" dirty="0" smtClean="0"/>
              <a:t> p</a:t>
            </a:r>
            <a:r>
              <a:rPr lang="en-GB" dirty="0" smtClean="0"/>
              <a:t>ages 11-16 in handout for article in the Mirror.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9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http://www.onderzoeksraad.nl/uploads/phase-docs/1080/ffe8e9293c28summary-koolmonoxide-en.pdf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Tube film</a:t>
            </a:r>
          </a:p>
          <a:p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https://www.youtube.com/watch?v=EgL74t_COV0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>Cost of units about £45.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is £45 and 50 pence per week for commission, portal, set up, and administration.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moment it is suitable for large landlords . Minimum for number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units for monitoring is 300 units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pay as you go version for private residents is in development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million people in the UK at risk of CO.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half had boilers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checked.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813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Standard</a:t>
            </a:r>
            <a:r>
              <a:rPr lang="en-GB" baseline="0" dirty="0" smtClean="0"/>
              <a:t> for CO alarms. CMDDA1. Matthew Nixon – registered gas installer aged 22 died of CO from using a petrol generator to power his tools. Found when offering victim support to his mother that he had been in the gas industry for 6 years.  Led to a course about CO by Roland Johns, certificated by BPEC and taught to some GDN staff.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718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numbers will come out.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335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 with an emergency call consumers are told to turn everything off and open the windows – even then PAMs</a:t>
            </a:r>
            <a:r>
              <a:rPr lang="en-GB" baseline="0" dirty="0" smtClean="0"/>
              <a:t> have alarmed from unsuspected appliances, next door etc.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1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fuels (gas to wood),</a:t>
            </a:r>
            <a:r>
              <a:rPr lang="en-GB" baseline="0" dirty="0" smtClean="0"/>
              <a:t> all appliances (boilers to barbecues) and all types of accommodation (bungalows to boats).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19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Advice to the safety director who was sending people to death traps. Write memos</a:t>
            </a:r>
            <a:r>
              <a:rPr lang="en-GB" baseline="0" dirty="0" smtClean="0"/>
              <a:t> to all the directors informing about unsafe accommodation – don’t expect to keep your job.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580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While on a Thomas Cook holiday – Christi aged 7 and Bobby aged 6.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867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Without</a:t>
            </a:r>
            <a:r>
              <a:rPr lang="en-GB" b="1" baseline="0" dirty="0" smtClean="0"/>
              <a:t> our help &amp; parents’ determination we very much doubt if the facts would ever have seen the light of day.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022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Donation great but sadly</a:t>
            </a:r>
            <a:r>
              <a:rPr lang="en-GB" baseline="0" dirty="0" smtClean="0"/>
              <a:t> </a:t>
            </a:r>
            <a:r>
              <a:rPr lang="en-GB" dirty="0" smtClean="0"/>
              <a:t>not enough to change the charity’s way of life.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766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I got</a:t>
            </a:r>
            <a:r>
              <a:rPr lang="en-GB" baseline="0" dirty="0" smtClean="0"/>
              <a:t> into all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250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42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Many</a:t>
            </a:r>
            <a:r>
              <a:rPr lang="en-GB" baseline="0" dirty="0" smtClean="0"/>
              <a:t> people wonder why I do this work. It took an eleven year old winner of our competition to just get it without even talking to her about it – she had merely attended our 20</a:t>
            </a:r>
            <a:r>
              <a:rPr lang="en-GB" baseline="30000" dirty="0" smtClean="0"/>
              <a:t>th</a:t>
            </a:r>
            <a:r>
              <a:rPr lang="en-GB" baseline="0" dirty="0" smtClean="0"/>
              <a:t> anniversary event at the House of Lords. This is her thank you card.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20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Within a matter of weeks</a:t>
            </a:r>
            <a:r>
              <a:rPr lang="en-GB" baseline="0" dirty="0" smtClean="0"/>
              <a:t> I realised that lack of awareness was key.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49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r>
              <a:rPr lang="en-GB" baseline="0" dirty="0" smtClean="0"/>
              <a:t> UK’s recent research and campaign.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 million people living in the UK are currently at risk from carbon monoxide poisoning.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Nearly half of all people living in the UK fail to have their boiler checked annually.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70% of people did not know their CO alarms had an expiration date.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52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HSC</a:t>
            </a:r>
            <a:r>
              <a:rPr lang="en-GB" baseline="0" dirty="0" smtClean="0"/>
              <a:t> is the Health &amp; Safety Commission (now Executive).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77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collection started in 1995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77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Asked industry</a:t>
            </a:r>
            <a:r>
              <a:rPr lang="en-GB" baseline="0" dirty="0" smtClean="0"/>
              <a:t> to make improvements and to pay for prime time TV warnings but no progress.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86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See page 2 of your handout</a:t>
            </a:r>
            <a:r>
              <a:rPr lang="en-GB" baseline="0" dirty="0" smtClean="0"/>
              <a:t> material for HSE website reference re death from CO within 1-3 minutes. </a:t>
            </a:r>
          </a:p>
          <a:p>
            <a:r>
              <a:rPr lang="en-GB" baseline="0" dirty="0" smtClean="0"/>
              <a:t>See page 3 of handout for difficulties on CMDDA1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5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Diagnosis by GPs and Medics almost never happens. Can count number</a:t>
            </a:r>
            <a:r>
              <a:rPr lang="en-GB" baseline="0" dirty="0" smtClean="0"/>
              <a:t> of GPs who diagnose on fingers of one hand. Medics hugely unaware.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330B9F-EBDE-42BE-BBBF-70A08648972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22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62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960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3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6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2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7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9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5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27F64-BDA9-41A5-A37C-FDC8AE9DD946}" type="datetimeFigureOut">
              <a:rPr lang="en-GB" smtClean="0"/>
              <a:t>17/12/2015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2F888-E4B4-4D47-A100-BA894D6DB6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3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cid:96561F37-CBFC-4399-992A-3421E344029A@hom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cid:629C711B-C4E7-47AE-B612-1A76136A0FCB@hom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6739BFEC-51A6-489F-879D-2CCC19FB3508@hom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EA9CECA7-92F0-4436-AAA9-77FA7E1AA0CF@hom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cid:6E7E7048-2254-44B0-91F3-E078CAB5FD1F@h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-gassafety.co.uk/resources/press-pack-2015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CO-Gas </a:t>
            </a:r>
            <a:r>
              <a:rPr lang="en-GB" b="1" dirty="0" smtClean="0"/>
              <a:t>Safety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198884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PPP to Energy UK 18.12.15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Stephanie Trotter, </a:t>
            </a:r>
            <a:r>
              <a:rPr lang="en-GB" dirty="0" smtClean="0"/>
              <a:t>OBE, President &amp; Director</a:t>
            </a:r>
            <a:endParaRPr lang="en-GB" dirty="0"/>
          </a:p>
          <a:p>
            <a:endParaRPr lang="en-GB" dirty="0"/>
          </a:p>
          <a:p>
            <a:r>
              <a:rPr lang="en-GB" dirty="0"/>
              <a:t>Frank Brehany, Holiday Travel Watch</a:t>
            </a:r>
          </a:p>
          <a:p>
            <a:endParaRPr lang="en-GB" dirty="0"/>
          </a:p>
          <a:p>
            <a:r>
              <a:rPr lang="en-GB" dirty="0"/>
              <a:t>Sue Westwood- </a:t>
            </a:r>
            <a:r>
              <a:rPr lang="en-GB" dirty="0" err="1"/>
              <a:t>Ruttledge</a:t>
            </a:r>
            <a:r>
              <a:rPr lang="en-GB" dirty="0"/>
              <a:t> </a:t>
            </a:r>
            <a:r>
              <a:rPr lang="en-GB" dirty="0" smtClean="0"/>
              <a:t>– carbon monoxide 					     survivor/ victim</a:t>
            </a:r>
            <a:endParaRPr lang="en-GB" dirty="0"/>
          </a:p>
          <a:p>
            <a:endParaRPr lang="en-GB" dirty="0"/>
          </a:p>
        </p:txBody>
      </p:sp>
      <p:pic>
        <p:nvPicPr>
          <p:cNvPr id="2050" name="Picture 2" descr="C:\Users\CO-Gas Safety\Dropbox\Logos\C O-Gas Safety logo HOR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267" y="908720"/>
            <a:ext cx="2133600" cy="9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5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</a:t>
            </a:r>
            <a:endParaRPr lang="en-GB" dirty="0"/>
          </a:p>
        </p:txBody>
      </p:sp>
      <p:pic>
        <p:nvPicPr>
          <p:cNvPr id="4" name="3cd1e90f-f495-4ce5-b69f-9b313e76c906" descr="cid:96561F37-CBFC-4399-992A-3421E344029A@home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06187" y="1807859"/>
            <a:ext cx="5731625" cy="411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9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</a:t>
            </a:r>
            <a:endParaRPr lang="en-GB" dirty="0"/>
          </a:p>
        </p:txBody>
      </p:sp>
      <p:pic>
        <p:nvPicPr>
          <p:cNvPr id="4" name="f04a43a8-d1b2-4b41-84d7-ad6a5dfbcbde" descr="cid:629C711B-C4E7-47AE-B612-1A76136A0FCB@home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706187" y="1687325"/>
            <a:ext cx="5731625" cy="435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717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500" dirty="0" smtClean="0"/>
              <a:t>CO kills quickly within minutes – Fireman talk about 3 breaths in smoke, which you can smell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 smtClean="0"/>
              <a:t>CO leaves body quickly so testing person leads to danger of false negative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 smtClean="0"/>
              <a:t>No automatic test of dead bodies for CO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 smtClean="0"/>
              <a:t>So Catch </a:t>
            </a:r>
            <a:r>
              <a:rPr lang="en-GB" sz="3500" dirty="0"/>
              <a:t>22 – to prove CO you need to prove </a:t>
            </a:r>
            <a:r>
              <a:rPr lang="en-GB" sz="3500" dirty="0" smtClean="0"/>
              <a:t>CO</a:t>
            </a:r>
            <a:r>
              <a:rPr lang="en-GB" sz="3500" dirty="0"/>
              <a:t/>
            </a:r>
            <a:br>
              <a:rPr lang="en-GB" sz="3500" dirty="0"/>
            </a:br>
            <a:endParaRPr lang="en-GB" sz="3500" dirty="0" smtClean="0"/>
          </a:p>
          <a:p>
            <a:r>
              <a:rPr lang="en-GB" sz="3500" dirty="0" smtClean="0"/>
              <a:t>Industry makes it almost impossible to obtain a test on appliances - leads to assumption CO only affects low numbers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 smtClean="0"/>
              <a:t>Impact huge - see press pack’s p.10 for numbers affected</a:t>
            </a:r>
            <a:endParaRPr lang="en-GB" sz="3500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7748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only…</a:t>
            </a:r>
            <a:endParaRPr lang="en-GB" dirty="0"/>
          </a:p>
        </p:txBody>
      </p:sp>
      <p:pic>
        <p:nvPicPr>
          <p:cNvPr id="4" name="b062e98e-4179-48cd-8e98-e5a7a0d82676" descr="cid:6739BFEC-51A6-489F-879D-2CCC19FB3508@home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942976" y="1600200"/>
            <a:ext cx="52580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091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Sue Westwood-</a:t>
            </a:r>
            <a:r>
              <a:rPr lang="en-GB" dirty="0" err="1" smtClean="0"/>
              <a:t>Ruttledg</a:t>
            </a:r>
            <a:r>
              <a:rPr lang="en-GB" dirty="0" err="1"/>
              <a:t>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Poisoned by boiler for 3 years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Doctor didn’t suspect CO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Thought she was suffering from dementia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60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 Ben Croxford UCL 2006 </a:t>
            </a:r>
            <a:br>
              <a:rPr lang="en-GB" dirty="0" smtClean="0"/>
            </a:br>
            <a:r>
              <a:rPr lang="en-GB" dirty="0" smtClean="0"/>
              <a:t>see pages 4-5 of handout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GB" sz="3200" b="1" dirty="0"/>
              <a:t>23</a:t>
            </a:r>
            <a:r>
              <a:rPr lang="en-GB" sz="3200" b="1" dirty="0" smtClean="0"/>
              <a:t>% </a:t>
            </a:r>
            <a:r>
              <a:rPr lang="en-GB" sz="3200" b="1" dirty="0"/>
              <a:t>homes had </a:t>
            </a:r>
            <a:r>
              <a:rPr lang="en-GB" sz="3200" b="1" dirty="0" smtClean="0"/>
              <a:t>1 </a:t>
            </a:r>
            <a:r>
              <a:rPr lang="en-GB" sz="3200" b="1" dirty="0"/>
              <a:t>or more defective gas appliance</a:t>
            </a:r>
            <a:r>
              <a:rPr lang="en-GB" sz="3200" dirty="0"/>
              <a:t>; </a:t>
            </a:r>
            <a:endParaRPr lang="en-GB" sz="3200" dirty="0" smtClean="0"/>
          </a:p>
          <a:p>
            <a:pPr marL="457200" lvl="1" indent="0">
              <a:buNone/>
            </a:pPr>
            <a:endParaRPr lang="en-GB" sz="3200" dirty="0"/>
          </a:p>
          <a:p>
            <a:pPr lvl="1"/>
            <a:r>
              <a:rPr lang="en-GB" sz="3200" b="1" dirty="0"/>
              <a:t>8% of </a:t>
            </a:r>
            <a:r>
              <a:rPr lang="en-GB" sz="3200" b="1" dirty="0" smtClean="0"/>
              <a:t>homes </a:t>
            </a:r>
            <a:r>
              <a:rPr lang="en-GB" sz="3200" b="1" dirty="0"/>
              <a:t>judged </a:t>
            </a:r>
            <a:r>
              <a:rPr lang="en-GB" sz="3200" b="1" dirty="0" smtClean="0"/>
              <a:t>at </a:t>
            </a:r>
            <a:r>
              <a:rPr lang="en-GB" sz="3200" b="1" dirty="0"/>
              <a:t>risk of </a:t>
            </a:r>
            <a:r>
              <a:rPr lang="en-GB" sz="3200" b="1" dirty="0" smtClean="0"/>
              <a:t>dangerous CO levels</a:t>
            </a:r>
            <a:r>
              <a:rPr lang="en-GB" sz="3200" dirty="0" smtClean="0"/>
              <a:t>; 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p.10, 2015 Press Pack – 3-4 million?</a:t>
            </a:r>
          </a:p>
          <a:p>
            <a:pPr marL="457200" lvl="1" indent="0">
              <a:buNone/>
            </a:pPr>
            <a:endParaRPr lang="en-GB" sz="3200" b="1" dirty="0" smtClean="0"/>
          </a:p>
          <a:p>
            <a:pPr lvl="1"/>
            <a:r>
              <a:rPr lang="en-GB" sz="3200" b="1" dirty="0" smtClean="0"/>
              <a:t>Other research similar – see handout</a:t>
            </a:r>
            <a:r>
              <a:rPr lang="en-GB" sz="3200" dirty="0" smtClean="0"/>
              <a:t>:</a:t>
            </a:r>
            <a:br>
              <a:rPr lang="en-GB" sz="3200" dirty="0" smtClean="0"/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John Moore’s, Dutch Safety Board, p. 3</a:t>
            </a:r>
            <a:br>
              <a:rPr lang="en-GB" sz="3200" dirty="0" smtClean="0"/>
            </a:br>
            <a:r>
              <a:rPr lang="en-GB" sz="3200" dirty="0" smtClean="0"/>
              <a:t>Smart Compliance, p. 5</a:t>
            </a:r>
            <a:br>
              <a:rPr lang="en-GB" sz="3200" dirty="0" smtClean="0"/>
            </a:br>
            <a:r>
              <a:rPr lang="en-GB" sz="3200" dirty="0" smtClean="0"/>
              <a:t>Energy UK research, p. 6–7</a:t>
            </a:r>
            <a:endParaRPr lang="en-GB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464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had to do something!</a:t>
            </a:r>
            <a:endParaRPr lang="en-GB" dirty="0"/>
          </a:p>
        </p:txBody>
      </p:sp>
      <p:pic>
        <p:nvPicPr>
          <p:cNvPr id="4" name="1f4a6c76-5d4e-4906-a761-517462b151c3" descr="cid:EA9CECA7-92F0-4436-AAA9-77FA7E1AA0CF@home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74620" y="2054193"/>
            <a:ext cx="3794760" cy="361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386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n-GB" dirty="0" smtClean="0"/>
              <a:t>Work by CO-Gas Safety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Awareness</a:t>
            </a:r>
            <a:r>
              <a:rPr lang="en-GB" dirty="0" smtClean="0"/>
              <a:t> –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Prime time TV warnings but none done so launched Schools Poster competition in 2006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Now CO awareness competition for primary school kids - See flyer, handout p. 17 &amp; teacher PPP</a:t>
            </a:r>
          </a:p>
          <a:p>
            <a:endParaRPr lang="en-GB" dirty="0" smtClean="0"/>
          </a:p>
          <a:p>
            <a:r>
              <a:rPr lang="en-GB" b="1" dirty="0" smtClean="0"/>
              <a:t>Helping victims - </a:t>
            </a:r>
            <a:r>
              <a:rPr lang="en-GB" dirty="0" smtClean="0"/>
              <a:t>Collecting &amp; publishing </a:t>
            </a:r>
            <a:r>
              <a:rPr lang="en-GB" b="1" dirty="0" smtClean="0"/>
              <a:t>data</a:t>
            </a:r>
            <a:r>
              <a:rPr lang="en-GB" dirty="0" smtClean="0"/>
              <a:t> &amp; safety improvements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Matthew Nixon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166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victim support to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ollecting data for 19 years since 1995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In 19 years we’ve found 677 deaths </a:t>
            </a:r>
            <a:r>
              <a:rPr lang="en-GB" dirty="0" smtClean="0"/>
              <a:t>from unintentional CO – checked with Coroners &amp; independent statistician twice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In 19 years - over 4,700 near misses/injuries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See Press pack,  p. 20-33 - pie charts, etc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66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We know only receive tip of iceberg - No automatic blood test on death for CO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3,500 people between 16 &amp; 64 die of unexplained causes every year in UK &amp; </a:t>
            </a:r>
            <a:r>
              <a:rPr lang="en-GB" u="sng" dirty="0" smtClean="0"/>
              <a:t>not</a:t>
            </a:r>
            <a:r>
              <a:rPr lang="en-GB" dirty="0" smtClean="0"/>
              <a:t> tested for CO – Dr</a:t>
            </a:r>
            <a:r>
              <a:rPr lang="en-GB" dirty="0"/>
              <a:t> </a:t>
            </a:r>
            <a:r>
              <a:rPr lang="en-GB" dirty="0" smtClean="0"/>
              <a:t>Mary Shepherd*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*‘</a:t>
            </a:r>
            <a:r>
              <a:rPr lang="en-GB" dirty="0"/>
              <a:t>Killer with no name</a:t>
            </a:r>
            <a:r>
              <a:rPr lang="en-GB" dirty="0" smtClean="0"/>
              <a:t>’, </a:t>
            </a:r>
            <a:r>
              <a:rPr lang="en-GB" dirty="0"/>
              <a:t>New </a:t>
            </a:r>
            <a:r>
              <a:rPr lang="en-GB" dirty="0" smtClean="0"/>
              <a:t>Scientist, 2004</a:t>
            </a:r>
            <a:br>
              <a:rPr lang="en-GB" dirty="0" smtClean="0"/>
            </a:br>
            <a:endParaRPr lang="en-GB" dirty="0" smtClean="0"/>
          </a:p>
          <a:p>
            <a:r>
              <a:rPr lang="en-GB" b="1" dirty="0" smtClean="0"/>
              <a:t>Gas Safety Trust </a:t>
            </a:r>
            <a:r>
              <a:rPr lang="en-GB" dirty="0" smtClean="0"/>
              <a:t>is testing all dead bodies for CO in </a:t>
            </a:r>
            <a:r>
              <a:rPr lang="en-GB" dirty="0"/>
              <a:t>3</a:t>
            </a:r>
            <a:r>
              <a:rPr lang="en-GB" dirty="0" smtClean="0"/>
              <a:t> Coronial areas.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78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624"/>
            <a:ext cx="8229600" cy="1343392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/>
              <a:t/>
            </a:r>
            <a:br>
              <a:rPr lang="en-GB" sz="3600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sz="3600" b="1" dirty="0" smtClean="0"/>
              <a:t>Thank you for letting us address you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How Stephanie became involved in </a:t>
            </a:r>
            <a:r>
              <a:rPr lang="en-GB" b="1" dirty="0" smtClean="0"/>
              <a:t>safety:</a:t>
            </a:r>
            <a:br>
              <a:rPr lang="en-GB" b="1" dirty="0" smtClean="0"/>
            </a:br>
            <a:endParaRPr lang="en-GB" b="1" dirty="0" smtClean="0"/>
          </a:p>
          <a:p>
            <a:r>
              <a:rPr lang="en-GB" dirty="0" smtClean="0"/>
              <a:t>Alex Trotter (older son), aged 12 , suffered brain clot in 1991 during children’s activity holiday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Stephanie wrote to MP asking for controls</a:t>
            </a:r>
          </a:p>
          <a:p>
            <a:endParaRPr lang="en-GB" dirty="0"/>
          </a:p>
          <a:p>
            <a:r>
              <a:rPr lang="en-GB" dirty="0" smtClean="0"/>
              <a:t>Was told there were guidelines…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4179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Endless lobbying – small success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dirty="0" smtClean="0"/>
              <a:t>Gas emergency service FCOs equipped with CO Personal Alarm Monitors (PAMs) leading to data. We are told GDNs will publish ..</a:t>
            </a:r>
            <a:br>
              <a:rPr lang="en-GB" sz="3600" dirty="0" smtClean="0"/>
            </a:br>
            <a:r>
              <a:rPr lang="en-GB" sz="3600" dirty="0" smtClean="0"/>
              <a:t> </a:t>
            </a:r>
          </a:p>
          <a:p>
            <a:r>
              <a:rPr lang="en-GB" sz="3600" dirty="0" smtClean="0"/>
              <a:t>Data from victims needed anyway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Our data so far shows </a:t>
            </a:r>
            <a:r>
              <a:rPr lang="en-GB" sz="3600" b="1" dirty="0" smtClean="0"/>
              <a:t>gas </a:t>
            </a:r>
            <a:r>
              <a:rPr lang="en-GB" sz="3600" b="1" dirty="0"/>
              <a:t>is </a:t>
            </a:r>
            <a:r>
              <a:rPr lang="en-GB" sz="3600" b="1" dirty="0" smtClean="0"/>
              <a:t>much safer, per user,</a:t>
            </a:r>
            <a:r>
              <a:rPr lang="en-GB" sz="3600" dirty="0" smtClean="0"/>
              <a:t> re CO deaths than other fuels</a:t>
            </a:r>
            <a:r>
              <a:rPr lang="en-GB" sz="3600" dirty="0"/>
              <a:t> </a:t>
            </a: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b="1" dirty="0" smtClean="0"/>
              <a:t>Great News for Gas !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12747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data &amp; other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All want our data but </a:t>
            </a:r>
            <a:r>
              <a:rPr lang="en-GB" b="1" dirty="0" smtClean="0"/>
              <a:t>NO secure funding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No victim support </a:t>
            </a:r>
            <a:r>
              <a:rPr lang="en-GB" dirty="0" smtClean="0"/>
              <a:t>other than small charities like CO-Gas Safety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awareness but must be sustained, cover all fuels, appliances &amp; accommodation types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83116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tour industry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Many years, particularly 1995-2000, meeting tour industry to persuade them to improve safety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article ‘Holidays: </a:t>
            </a:r>
            <a:r>
              <a:rPr lang="en-GB" dirty="0"/>
              <a:t>r</a:t>
            </a:r>
            <a:r>
              <a:rPr lang="en-GB" dirty="0" smtClean="0"/>
              <a:t>isks of the Trade’, Handout p. 21-22 &amp; Lindy’s account, p. 19-20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Asked by </a:t>
            </a:r>
            <a:r>
              <a:rPr lang="en-GB" dirty="0"/>
              <a:t>S</a:t>
            </a:r>
            <a:r>
              <a:rPr lang="en-GB" dirty="0" smtClean="0"/>
              <a:t>afety Director, leading Tour Company: “We’re sending people to death traps – What should I do?”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342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Corfu tragedy 2006</a:t>
            </a:r>
            <a:br>
              <a:rPr lang="en-GB" dirty="0" smtClean="0"/>
            </a:br>
            <a:r>
              <a:rPr lang="en-GB" dirty="0" smtClean="0"/>
              <a:t>Deaths of Christi &amp; Bobby Shepherd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CO-Gas Safety\Dropbox\CORFU\Christi and Bobby Shepherd original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69" y="1916832"/>
            <a:ext cx="5068913" cy="379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2495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Corfu tragedy 2006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 contacted hospital </a:t>
            </a:r>
          </a:p>
          <a:p>
            <a:r>
              <a:rPr lang="en-GB" dirty="0" smtClean="0"/>
              <a:t>I contacted family</a:t>
            </a:r>
          </a:p>
          <a:p>
            <a:r>
              <a:rPr lang="en-GB" dirty="0" smtClean="0"/>
              <a:t>I recommended Harry Rogers, Gas </a:t>
            </a:r>
            <a:r>
              <a:rPr lang="en-GB" dirty="0"/>
              <a:t>E</a:t>
            </a:r>
            <a:r>
              <a:rPr lang="en-GB" dirty="0" smtClean="0"/>
              <a:t>xpert Investigator</a:t>
            </a:r>
          </a:p>
          <a:p>
            <a:r>
              <a:rPr lang="en-GB" dirty="0" smtClean="0"/>
              <a:t>Harry went to Corfu &amp; gave evidence at inquest</a:t>
            </a:r>
          </a:p>
          <a:p>
            <a:r>
              <a:rPr lang="en-GB" dirty="0" smtClean="0"/>
              <a:t>I recommended Leslie Thomas, now a QC, to represent family at inquest.</a:t>
            </a:r>
          </a:p>
          <a:p>
            <a:r>
              <a:rPr lang="en-GB" b="1" dirty="0" smtClean="0"/>
              <a:t>Without our help &amp; Parents’ determination we doubt facts would have come out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7361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Corfu inquest – May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929411"/>
          </a:xfrm>
        </p:spPr>
        <p:txBody>
          <a:bodyPr>
            <a:normAutofit/>
          </a:bodyPr>
          <a:lstStyle/>
          <a:p>
            <a:r>
              <a:rPr lang="en-GB" dirty="0" smtClean="0"/>
              <a:t>Jury found </a:t>
            </a:r>
            <a:r>
              <a:rPr lang="en-GB" b="1" dirty="0" smtClean="0"/>
              <a:t>breach of a duty of care</a:t>
            </a:r>
            <a:r>
              <a:rPr lang="en-GB" dirty="0" smtClean="0"/>
              <a:t> by Thomas Cook</a:t>
            </a:r>
            <a:r>
              <a:rPr lang="en-GB" dirty="0"/>
              <a:t> </a:t>
            </a:r>
            <a:r>
              <a:rPr lang="en-GB" dirty="0" smtClean="0"/>
              <a:t>– most unusual in an inquest </a:t>
            </a:r>
          </a:p>
          <a:p>
            <a:endParaRPr lang="en-GB" dirty="0" smtClean="0"/>
          </a:p>
          <a:p>
            <a:r>
              <a:rPr lang="en-GB" dirty="0" smtClean="0"/>
              <a:t>TC mismanaged case - An </a:t>
            </a:r>
            <a:r>
              <a:rPr lang="en-GB" b="1" dirty="0" smtClean="0"/>
              <a:t>example</a:t>
            </a:r>
            <a:r>
              <a:rPr lang="en-GB" dirty="0" smtClean="0"/>
              <a:t> how a large corporation can get it incredibly wrong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See hand out articles, p. 21-23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Donations made </a:t>
            </a:r>
            <a:r>
              <a:rPr lang="en-GB" dirty="0" smtClean="0"/>
              <a:t>included CO-Gas Safety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60208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Foundation for Safer Tourism </a:t>
            </a:r>
            <a:r>
              <a:rPr lang="en-GB" dirty="0"/>
              <a:t>set </a:t>
            </a:r>
            <a:r>
              <a:rPr lang="en-GB" dirty="0" smtClean="0"/>
              <a:t>up with £1m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Hopefully things will improve – won’t they .. 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But what about UK’s CO deaths &amp; injuries &amp; role of fuel suppliers?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474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Tour Operators &amp; Energy Industry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500" dirty="0" smtClean="0"/>
              <a:t>CO-Gas Safety, Consumer Safety International &amp; Holiday Travel Watch warned </a:t>
            </a:r>
            <a:r>
              <a:rPr lang="en-GB" sz="3500" dirty="0"/>
              <a:t>T</a:t>
            </a:r>
            <a:r>
              <a:rPr lang="en-GB" sz="3500" dirty="0" smtClean="0"/>
              <a:t>our industry &amp; ABTA but ignored for decades</a:t>
            </a:r>
          </a:p>
          <a:p>
            <a:r>
              <a:rPr lang="en-GB" sz="3500" dirty="0" smtClean="0"/>
              <a:t>See handout,  p. 21-22</a:t>
            </a:r>
          </a:p>
          <a:p>
            <a:pPr marL="0" indent="0">
              <a:buNone/>
            </a:pPr>
            <a:endParaRPr lang="en-GB" sz="3500" dirty="0" smtClean="0"/>
          </a:p>
          <a:p>
            <a:r>
              <a:rPr lang="en-GB" sz="3500" dirty="0" smtClean="0"/>
              <a:t>Apart from some help from GDNs &amp; last autumn’s Energy UK campaign &amp; research, Energy Industry has not done much</a:t>
            </a:r>
          </a:p>
          <a:p>
            <a:endParaRPr lang="en-GB" sz="3500" dirty="0"/>
          </a:p>
          <a:p>
            <a:r>
              <a:rPr lang="en-GB" sz="3800" b="1" dirty="0" smtClean="0"/>
              <a:t>Please take action NOW!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321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need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S</a:t>
            </a:r>
            <a:r>
              <a:rPr lang="en-GB" b="1" dirty="0" smtClean="0"/>
              <a:t>upport and funding for our work:-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b="1" dirty="0" smtClean="0"/>
              <a:t>Industry funded Prime </a:t>
            </a:r>
            <a:r>
              <a:rPr lang="en-GB" b="1" dirty="0"/>
              <a:t>time TV </a:t>
            </a:r>
            <a:r>
              <a:rPr lang="en-GB" b="1" dirty="0" smtClean="0"/>
              <a:t>warnings – </a:t>
            </a:r>
            <a:r>
              <a:rPr lang="en-GB" b="1" dirty="0" err="1" smtClean="0"/>
              <a:t>e.g</a:t>
            </a:r>
            <a:r>
              <a:rPr lang="en-GB" b="1" dirty="0" smtClean="0"/>
              <a:t>: Network Rail level crossing campaign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b="1" dirty="0" smtClean="0"/>
              <a:t>Industry funded Data collection</a:t>
            </a:r>
            <a:r>
              <a:rPr lang="en-GB" dirty="0" smtClean="0"/>
              <a:t> &amp; publication – approx £50K / </a:t>
            </a:r>
            <a:r>
              <a:rPr lang="en-GB" dirty="0" err="1" smtClean="0"/>
              <a:t>yr</a:t>
            </a: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b="1" dirty="0" smtClean="0"/>
              <a:t>Industry funded Victim </a:t>
            </a:r>
            <a:r>
              <a:rPr lang="en-GB" b="1" dirty="0"/>
              <a:t>support </a:t>
            </a:r>
            <a:r>
              <a:rPr lang="en-GB" b="1" dirty="0" smtClean="0"/>
              <a:t>&amp; </a:t>
            </a:r>
            <a:r>
              <a:rPr lang="en-GB" dirty="0" smtClean="0"/>
              <a:t>lobbying </a:t>
            </a:r>
            <a:r>
              <a:rPr lang="en-GB" dirty="0"/>
              <a:t>for </a:t>
            </a:r>
            <a:r>
              <a:rPr lang="en-GB" dirty="0" smtClean="0"/>
              <a:t>safety improvements – approx £30K/</a:t>
            </a:r>
            <a:r>
              <a:rPr lang="en-GB" smtClean="0"/>
              <a:t>yr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693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 want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/>
          </a:p>
        </p:txBody>
      </p:sp>
      <p:pic>
        <p:nvPicPr>
          <p:cNvPr id="1027" name="Picture 3" descr="C:\Users\CO-Gas Safety\AppData\Local\Microsoft\Windows\Temporary Internet Files\Content.Outlook\ROFY5E3S\Card from Chihir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948" y="1556792"/>
            <a:ext cx="389416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7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Activity Holidays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Teenagers drowned, Lyme </a:t>
            </a:r>
            <a:r>
              <a:rPr lang="en-GB" dirty="0"/>
              <a:t>Bay </a:t>
            </a:r>
            <a:r>
              <a:rPr lang="en-GB" dirty="0" smtClean="0"/>
              <a:t>, March 1993</a:t>
            </a:r>
          </a:p>
          <a:p>
            <a:endParaRPr lang="en-GB" dirty="0"/>
          </a:p>
          <a:p>
            <a:r>
              <a:rPr lang="en-GB" dirty="0" smtClean="0"/>
              <a:t>Wrote </a:t>
            </a:r>
            <a:r>
              <a:rPr lang="en-GB" dirty="0"/>
              <a:t>New Law Journal article </a:t>
            </a:r>
            <a:r>
              <a:rPr lang="en-GB" dirty="0" smtClean="0"/>
              <a:t>in 1994 </a:t>
            </a:r>
            <a:r>
              <a:rPr lang="en-GB" dirty="0"/>
              <a:t>advocating licensing </a:t>
            </a:r>
            <a:r>
              <a:rPr lang="en-GB" dirty="0" smtClean="0"/>
              <a:t>children’s </a:t>
            </a:r>
            <a:r>
              <a:rPr lang="en-GB" dirty="0"/>
              <a:t>activity holiday </a:t>
            </a:r>
            <a:r>
              <a:rPr lang="en-GB" dirty="0" smtClean="0"/>
              <a:t>centres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Read </a:t>
            </a:r>
            <a:r>
              <a:rPr lang="en-GB" dirty="0"/>
              <a:t>by </a:t>
            </a:r>
            <a:r>
              <a:rPr lang="en-GB" dirty="0" smtClean="0"/>
              <a:t>Judge, Mr. Justice </a:t>
            </a:r>
            <a:r>
              <a:rPr lang="en-GB" dirty="0" err="1" smtClean="0"/>
              <a:t>Ognall</a:t>
            </a:r>
            <a:r>
              <a:rPr lang="en-GB" dirty="0" smtClean="0"/>
              <a:t>, &amp; all case barristers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255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Children’s </a:t>
            </a:r>
            <a:r>
              <a:rPr lang="en-GB" dirty="0"/>
              <a:t>A</a:t>
            </a:r>
            <a:r>
              <a:rPr lang="en-GB" dirty="0" smtClean="0"/>
              <a:t>ctivity </a:t>
            </a:r>
            <a:r>
              <a:rPr lang="en-GB" dirty="0"/>
              <a:t>H</a:t>
            </a:r>
            <a:r>
              <a:rPr lang="en-GB" dirty="0" smtClean="0"/>
              <a:t>olidays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OLL Ltd &amp; Peter Kite prosecuted for manslaughter by gross </a:t>
            </a:r>
            <a:r>
              <a:rPr lang="en-GB" dirty="0" smtClean="0"/>
              <a:t>negligence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Kite received 2 </a:t>
            </a:r>
            <a:r>
              <a:rPr lang="en-GB" dirty="0" err="1" smtClean="0"/>
              <a:t>yrs</a:t>
            </a:r>
            <a:r>
              <a:rPr lang="en-GB" dirty="0" smtClean="0"/>
              <a:t> imprisonment &amp; £60K fine</a:t>
            </a:r>
          </a:p>
          <a:p>
            <a:endParaRPr lang="en-GB" dirty="0"/>
          </a:p>
          <a:p>
            <a:r>
              <a:rPr lang="en-GB" dirty="0" smtClean="0"/>
              <a:t>Led to Activity Centres (Young Persons’ Safety) Act 1995 licensing centres for safety.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07912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From holidays to CO-Gas Safety ..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Introduced to Molly Maher: 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Gary, Molly’s son, died in Tenerife from CO in ‘85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Sheree, Molly’s daughter, confined to wheelchair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CO-Gas Safety launched 25</a:t>
            </a:r>
            <a:r>
              <a:rPr lang="en-GB" baseline="30000" dirty="0" smtClean="0"/>
              <a:t>th</a:t>
            </a:r>
            <a:r>
              <a:rPr lang="en-GB" dirty="0" smtClean="0"/>
              <a:t> Jan ‘95 at House of Commons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70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Stephanie knew nothing about CO </a:t>
            </a:r>
            <a:br>
              <a:rPr lang="en-GB" dirty="0" smtClean="0"/>
            </a:br>
            <a:r>
              <a:rPr lang="en-GB" dirty="0" smtClean="0"/>
              <a:t>so talked to families</a:t>
            </a:r>
            <a:endParaRPr lang="en-GB" dirty="0"/>
          </a:p>
        </p:txBody>
      </p:sp>
      <p:pic>
        <p:nvPicPr>
          <p:cNvPr id="4" name="abdc3ff5-0390-45a5-b061-ab477eaba004" descr="cid:6E7E7048-2254-44B0-91F3-E078CAB5FD1F@home"/>
          <p:cNvPicPr>
            <a:picLocks noGrp="1"/>
          </p:cNvPicPr>
          <p:nvPr>
            <p:ph idx="1"/>
          </p:nvPr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548231" y="1600200"/>
            <a:ext cx="4047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092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From victims, we learnt: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500" dirty="0" smtClean="0"/>
              <a:t>Awareness key </a:t>
            </a:r>
            <a:r>
              <a:rPr lang="en-GB" dirty="0" smtClean="0"/>
              <a:t>– called for </a:t>
            </a:r>
            <a:r>
              <a:rPr lang="en-GB" b="1" dirty="0" smtClean="0"/>
              <a:t>prime time TV warnings</a:t>
            </a:r>
            <a:r>
              <a:rPr lang="en-GB" dirty="0" smtClean="0"/>
              <a:t> </a:t>
            </a:r>
            <a:r>
              <a:rPr lang="en-GB" b="1" dirty="0" smtClean="0"/>
              <a:t>about CO </a:t>
            </a:r>
            <a:r>
              <a:rPr lang="en-GB" dirty="0" smtClean="0"/>
              <a:t>in </a:t>
            </a:r>
            <a:r>
              <a:rPr lang="en-GB" b="1" dirty="0" smtClean="0"/>
              <a:t>1995</a:t>
            </a:r>
            <a:r>
              <a:rPr lang="en-GB" dirty="0" smtClean="0"/>
              <a:t> and ever since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Energy </a:t>
            </a:r>
            <a:r>
              <a:rPr lang="en-GB" dirty="0"/>
              <a:t>UK’s recent </a:t>
            </a:r>
            <a:r>
              <a:rPr lang="en-GB" dirty="0" smtClean="0"/>
              <a:t>research confirms need – delighted to see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But in cases where CO registers:-</a:t>
            </a:r>
            <a:br>
              <a:rPr lang="en-GB" dirty="0" smtClean="0"/>
            </a:b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sz="3500" dirty="0" smtClean="0"/>
              <a:t>Gas Emergency Service can’t test appliances for CO</a:t>
            </a:r>
          </a:p>
          <a:p>
            <a:pPr marL="0" indent="0">
              <a:buNone/>
            </a:pPr>
            <a:endParaRPr lang="en-GB" dirty="0" smtClean="0"/>
          </a:p>
          <a:p>
            <a:pPr>
              <a:buFont typeface="Arial" charset="0"/>
              <a:buChar char="•"/>
            </a:pPr>
            <a:r>
              <a:rPr lang="en-GB" sz="3500" dirty="0" smtClean="0"/>
              <a:t>Ordinary </a:t>
            </a:r>
            <a:r>
              <a:rPr lang="en-GB" sz="3500" dirty="0"/>
              <a:t>r</a:t>
            </a:r>
            <a:r>
              <a:rPr lang="en-GB" sz="3500" dirty="0" smtClean="0"/>
              <a:t>egistered gas installers won’t test for CO - Most not trained to do so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24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Without Parts Per Million of </a:t>
            </a:r>
            <a:r>
              <a:rPr lang="en-GB" dirty="0" smtClean="0"/>
              <a:t>CO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Arial" charset="0"/>
              <a:buChar char="•"/>
            </a:pPr>
            <a:r>
              <a:rPr lang="en-GB" sz="3500" dirty="0" smtClean="0"/>
              <a:t>Survivors receive wrong </a:t>
            </a:r>
            <a:r>
              <a:rPr lang="en-GB" sz="3500" dirty="0"/>
              <a:t>medical </a:t>
            </a:r>
            <a:r>
              <a:rPr lang="en-GB" sz="3500" dirty="0" smtClean="0"/>
              <a:t>treatment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/>
              <a:t>No </a:t>
            </a:r>
            <a:r>
              <a:rPr lang="en-GB" sz="3500" dirty="0" smtClean="0"/>
              <a:t>proof of CO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/>
              <a:t>L</a:t>
            </a:r>
            <a:r>
              <a:rPr lang="en-GB" sz="3500" dirty="0" smtClean="0"/>
              <a:t>ittle data (no RIDDOR) SO .. 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/>
              <a:t>N</a:t>
            </a:r>
            <a:r>
              <a:rPr lang="en-GB" sz="3500" dirty="0" smtClean="0"/>
              <a:t>o </a:t>
            </a:r>
            <a:r>
              <a:rPr lang="en-GB" sz="3500" dirty="0"/>
              <a:t>safety </a:t>
            </a:r>
            <a:r>
              <a:rPr lang="en-GB" sz="3500" dirty="0" smtClean="0"/>
              <a:t>improvements</a:t>
            </a:r>
            <a:br>
              <a:rPr lang="en-GB" sz="3500" dirty="0" smtClean="0"/>
            </a:br>
            <a:endParaRPr lang="en-GB" sz="3500" dirty="0" smtClean="0"/>
          </a:p>
          <a:p>
            <a:r>
              <a:rPr lang="en-GB" sz="3500" dirty="0" smtClean="0"/>
              <a:t>Yet Baroness Finlay says CO deaths &amp; injuries cost UK taxpayer </a:t>
            </a:r>
            <a:r>
              <a:rPr lang="en-GB" sz="3500" b="1" dirty="0" smtClean="0"/>
              <a:t>£178 million / year*</a:t>
            </a:r>
            <a:br>
              <a:rPr lang="en-GB" sz="3500" b="1" dirty="0" smtClean="0"/>
            </a:br>
            <a:endParaRPr lang="en-GB" sz="3500" dirty="0" smtClean="0"/>
          </a:p>
          <a:p>
            <a:pPr marL="0" indent="0">
              <a:buNone/>
            </a:pPr>
            <a:r>
              <a:rPr lang="en-GB" sz="3000" dirty="0" smtClean="0"/>
              <a:t>* </a:t>
            </a:r>
            <a:r>
              <a:rPr lang="en-GB" sz="3000" dirty="0"/>
              <a:t>C</a:t>
            </a:r>
            <a:r>
              <a:rPr lang="en-GB" sz="3000" dirty="0" smtClean="0"/>
              <a:t>ost </a:t>
            </a:r>
            <a:r>
              <a:rPr lang="en-GB" sz="3000" dirty="0"/>
              <a:t>benefit </a:t>
            </a:r>
            <a:r>
              <a:rPr lang="en-GB" sz="3000" dirty="0" smtClean="0"/>
              <a:t>analysis, p. 12, 2015 </a:t>
            </a:r>
            <a:r>
              <a:rPr lang="en-GB" sz="3000" dirty="0"/>
              <a:t>press pack </a:t>
            </a:r>
            <a:r>
              <a:rPr lang="en-GB" sz="3000" u="sng" dirty="0">
                <a:hlinkClick r:id="rId2"/>
              </a:rPr>
              <a:t>http://www.co-gassafety.co.uk/resources/press-pack-2015/</a:t>
            </a:r>
            <a:r>
              <a:rPr lang="en-GB" sz="30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707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Lobbied Government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/>
              <a:t>R</a:t>
            </a:r>
            <a:r>
              <a:rPr lang="en-GB" dirty="0" smtClean="0"/>
              <a:t>ecommendations </a:t>
            </a:r>
            <a:r>
              <a:rPr lang="en-GB" dirty="0"/>
              <a:t>by HSC in </a:t>
            </a:r>
            <a:r>
              <a:rPr lang="en-GB" dirty="0" smtClean="0"/>
              <a:t>2000:-</a:t>
            </a:r>
            <a:br>
              <a:rPr lang="en-GB" dirty="0" smtClean="0"/>
            </a:b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Levy </a:t>
            </a:r>
            <a:r>
              <a:rPr lang="en-GB" dirty="0"/>
              <a:t>on gas suppliers to raise awareness </a:t>
            </a:r>
            <a:r>
              <a:rPr lang="en-GB" dirty="0" smtClean="0"/>
              <a:t>&amp; undertake </a:t>
            </a:r>
            <a:r>
              <a:rPr lang="en-GB" dirty="0"/>
              <a:t>research </a:t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&amp;</a:t>
            </a:r>
            <a:br>
              <a:rPr lang="en-GB" dirty="0" smtClean="0"/>
            </a:br>
            <a:endParaRPr lang="en-GB" dirty="0"/>
          </a:p>
          <a:p>
            <a:pPr marL="514350" indent="-514350">
              <a:buAutoNum type="arabicPeriod" startAt="2"/>
            </a:pPr>
            <a:r>
              <a:rPr lang="en-GB" dirty="0" smtClean="0"/>
              <a:t>Gas </a:t>
            </a:r>
            <a:r>
              <a:rPr lang="en-GB" dirty="0"/>
              <a:t>emergency service to carry &amp; use </a:t>
            </a:r>
            <a:r>
              <a:rPr lang="en-GB" dirty="0" smtClean="0"/>
              <a:t> equipment </a:t>
            </a:r>
            <a:r>
              <a:rPr lang="en-GB" dirty="0"/>
              <a:t>to test </a:t>
            </a:r>
            <a:r>
              <a:rPr lang="en-GB" dirty="0" smtClean="0"/>
              <a:t>gas appliances </a:t>
            </a:r>
            <a:r>
              <a:rPr lang="en-GB" dirty="0"/>
              <a:t>for </a:t>
            </a:r>
            <a:r>
              <a:rPr lang="en-GB" dirty="0" smtClean="0"/>
              <a:t>CO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Yet NEITHER implemented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80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1098</Words>
  <Application>Microsoft Office PowerPoint</Application>
  <PresentationFormat>On-screen Show (4:3)</PresentationFormat>
  <Paragraphs>205</Paragraphs>
  <Slides>29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CO-Gas Safety </vt:lpstr>
      <vt:lpstr>  Thank you for letting us address you </vt:lpstr>
      <vt:lpstr>Children’s Activity Holidays</vt:lpstr>
      <vt:lpstr>Children’s Activity Holidays</vt:lpstr>
      <vt:lpstr>From holidays to CO-Gas Safety .. </vt:lpstr>
      <vt:lpstr>Stephanie knew nothing about CO  so talked to families</vt:lpstr>
      <vt:lpstr>From victims, we learnt:</vt:lpstr>
      <vt:lpstr>Without Parts Per Million of CO</vt:lpstr>
      <vt:lpstr>Lobbied Government</vt:lpstr>
      <vt:lpstr>Work</vt:lpstr>
      <vt:lpstr>Work</vt:lpstr>
      <vt:lpstr>CO Challenges</vt:lpstr>
      <vt:lpstr>If only…</vt:lpstr>
      <vt:lpstr>Sue Westwood-Ruttledge</vt:lpstr>
      <vt:lpstr>Dr Ben Croxford UCL 2006  see pages 4-5 of handout</vt:lpstr>
      <vt:lpstr>I had to do something!</vt:lpstr>
      <vt:lpstr>Work by CO-Gas Safety</vt:lpstr>
      <vt:lpstr>From victim support to data</vt:lpstr>
      <vt:lpstr>Our data</vt:lpstr>
      <vt:lpstr>Endless lobbying – small success</vt:lpstr>
      <vt:lpstr>Our data &amp; other issues</vt:lpstr>
      <vt:lpstr>The tour industry</vt:lpstr>
      <vt:lpstr>Corfu tragedy 2006 Deaths of Christi &amp; Bobby Shepherd </vt:lpstr>
      <vt:lpstr>Corfu tragedy 2006 </vt:lpstr>
      <vt:lpstr>Corfu inquest – May 2015</vt:lpstr>
      <vt:lpstr>The Future</vt:lpstr>
      <vt:lpstr>Tour Operators &amp; Energy Industry</vt:lpstr>
      <vt:lpstr>What we need </vt:lpstr>
      <vt:lpstr>What I want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Suppliers 18.12.15</dc:title>
  <dc:creator>CO-Gas Safety</dc:creator>
  <cp:lastModifiedBy>CO-Gas Safety</cp:lastModifiedBy>
  <cp:revision>90</cp:revision>
  <dcterms:created xsi:type="dcterms:W3CDTF">2015-12-03T22:09:19Z</dcterms:created>
  <dcterms:modified xsi:type="dcterms:W3CDTF">2015-12-17T23:36:07Z</dcterms:modified>
</cp:coreProperties>
</file>