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7"/>
  </p:notesMasterIdLst>
  <p:sldIdLst>
    <p:sldId id="268" r:id="rId2"/>
    <p:sldId id="300" r:id="rId3"/>
    <p:sldId id="301" r:id="rId4"/>
    <p:sldId id="280" r:id="rId5"/>
    <p:sldId id="299" r:id="rId6"/>
    <p:sldId id="308" r:id="rId7"/>
    <p:sldId id="304" r:id="rId8"/>
    <p:sldId id="311" r:id="rId9"/>
    <p:sldId id="275" r:id="rId10"/>
    <p:sldId id="306" r:id="rId11"/>
    <p:sldId id="309" r:id="rId12"/>
    <p:sldId id="277" r:id="rId13"/>
    <p:sldId id="298" r:id="rId14"/>
    <p:sldId id="290" r:id="rId15"/>
    <p:sldId id="312"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phanie Trotter" initials="ST" lastIdx="1" clrIdx="0">
    <p:extLst>
      <p:ext uri="{19B8F6BF-5375-455C-9EA6-DF929625EA0E}">
        <p15:presenceInfo xmlns:p15="http://schemas.microsoft.com/office/powerpoint/2012/main" userId="S::office@co-gassafety.co.uk::7419a00f-eba8-4d0b-ad47-4c0ca7b45f1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72" autoAdjust="0"/>
    <p:restoredTop sz="95226" autoAdjust="0"/>
  </p:normalViewPr>
  <p:slideViewPr>
    <p:cSldViewPr snapToGrid="0">
      <p:cViewPr varScale="1">
        <p:scale>
          <a:sx n="94" d="100"/>
          <a:sy n="94" d="100"/>
        </p:scale>
        <p:origin x="1133" y="7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914C61-8B22-44DE-9A5F-F8EDBE6C4D03}" type="datetimeFigureOut">
              <a:rPr lang="en-GB" smtClean="0"/>
              <a:t>14/06/2021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170C88-5410-4614-BE4F-A89F9C9D60CB}" type="slidenum">
              <a:rPr lang="en-GB" smtClean="0"/>
              <a:t>‹#›</a:t>
            </a:fld>
            <a:endParaRPr lang="en-GB"/>
          </a:p>
        </p:txBody>
      </p:sp>
    </p:spTree>
    <p:extLst>
      <p:ext uri="{BB962C8B-B14F-4D97-AF65-F5344CB8AC3E}">
        <p14:creationId xmlns:p14="http://schemas.microsoft.com/office/powerpoint/2010/main" val="23480781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notifications.hse.gov.uk/RiddorForms/DangerousGasFitting"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When we started we talked mainly to the families and to the survivors. </a:t>
            </a:r>
          </a:p>
        </p:txBody>
      </p:sp>
      <p:sp>
        <p:nvSpPr>
          <p:cNvPr id="4" name="Slide Number Placeholder 3"/>
          <p:cNvSpPr>
            <a:spLocks noGrp="1"/>
          </p:cNvSpPr>
          <p:nvPr>
            <p:ph type="sldNum" sz="quarter" idx="5"/>
          </p:nvPr>
        </p:nvSpPr>
        <p:spPr/>
        <p:txBody>
          <a:bodyPr/>
          <a:lstStyle/>
          <a:p>
            <a:fld id="{6D170C88-5410-4614-BE4F-A89F9C9D60CB}" type="slidenum">
              <a:rPr lang="en-GB" smtClean="0"/>
              <a:t>1</a:t>
            </a:fld>
            <a:endParaRPr lang="en-GB"/>
          </a:p>
        </p:txBody>
      </p:sp>
    </p:spTree>
    <p:extLst>
      <p:ext uri="{BB962C8B-B14F-4D97-AF65-F5344CB8AC3E}">
        <p14:creationId xmlns:p14="http://schemas.microsoft.com/office/powerpoint/2010/main" val="1946809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Calibri" panose="020F0502020204030204" pitchFamily="34" charset="0"/>
                <a:ea typeface="Calibri" panose="020F0502020204030204" pitchFamily="34" charset="0"/>
                <a:cs typeface="Times New Roman" panose="02020603050405020304" pitchFamily="18" charset="0"/>
              </a:rPr>
              <a:t>Awareness seemed key and also with those exposed to CO, testing to establish the levels of CO and other products of combustion the survivors had been exposed to was also important, for them, for their medics, for victim support, for research and for progress, data and prevention.</a:t>
            </a:r>
            <a:endParaRPr lang="en-GB" dirty="0"/>
          </a:p>
        </p:txBody>
      </p:sp>
      <p:sp>
        <p:nvSpPr>
          <p:cNvPr id="4" name="Slide Number Placeholder 3"/>
          <p:cNvSpPr>
            <a:spLocks noGrp="1"/>
          </p:cNvSpPr>
          <p:nvPr>
            <p:ph type="sldNum" sz="quarter" idx="5"/>
          </p:nvPr>
        </p:nvSpPr>
        <p:spPr/>
        <p:txBody>
          <a:bodyPr/>
          <a:lstStyle/>
          <a:p>
            <a:fld id="{6D170C88-5410-4614-BE4F-A89F9C9D60CB}" type="slidenum">
              <a:rPr lang="en-GB" smtClean="0"/>
              <a:t>4</a:t>
            </a:fld>
            <a:endParaRPr lang="en-GB"/>
          </a:p>
        </p:txBody>
      </p:sp>
    </p:spTree>
    <p:extLst>
      <p:ext uri="{BB962C8B-B14F-4D97-AF65-F5344CB8AC3E}">
        <p14:creationId xmlns:p14="http://schemas.microsoft.com/office/powerpoint/2010/main" val="3207199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Three breaths…</a:t>
            </a:r>
          </a:p>
        </p:txBody>
      </p:sp>
      <p:sp>
        <p:nvSpPr>
          <p:cNvPr id="4" name="Slide Number Placeholder 3"/>
          <p:cNvSpPr>
            <a:spLocks noGrp="1"/>
          </p:cNvSpPr>
          <p:nvPr>
            <p:ph type="sldNum" sz="quarter" idx="5"/>
          </p:nvPr>
        </p:nvSpPr>
        <p:spPr/>
        <p:txBody>
          <a:bodyPr/>
          <a:lstStyle/>
          <a:p>
            <a:fld id="{6D170C88-5410-4614-BE4F-A89F9C9D60CB}" type="slidenum">
              <a:rPr lang="en-GB" smtClean="0"/>
              <a:t>5</a:t>
            </a:fld>
            <a:endParaRPr lang="en-GB"/>
          </a:p>
        </p:txBody>
      </p:sp>
    </p:spTree>
    <p:extLst>
      <p:ext uri="{BB962C8B-B14F-4D97-AF65-F5344CB8AC3E}">
        <p14:creationId xmlns:p14="http://schemas.microsoft.com/office/powerpoint/2010/main" val="1668808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Fuel – from coal &amp; gas to wood. Appliances – from boilers to BBQs, Scenarios – from bungalows to boats. </a:t>
            </a:r>
          </a:p>
          <a:p>
            <a:r>
              <a:rPr lang="en-GB" dirty="0"/>
              <a:t>NO alarm for 120 minutes at 30 PPM</a:t>
            </a:r>
          </a:p>
        </p:txBody>
      </p:sp>
      <p:sp>
        <p:nvSpPr>
          <p:cNvPr id="4" name="Slide Number Placeholder 3"/>
          <p:cNvSpPr>
            <a:spLocks noGrp="1"/>
          </p:cNvSpPr>
          <p:nvPr>
            <p:ph type="sldNum" sz="quarter" idx="5"/>
          </p:nvPr>
        </p:nvSpPr>
        <p:spPr/>
        <p:txBody>
          <a:bodyPr/>
          <a:lstStyle/>
          <a:p>
            <a:fld id="{6D170C88-5410-4614-BE4F-A89F9C9D60CB}" type="slidenum">
              <a:rPr lang="en-GB" smtClean="0"/>
              <a:t>6</a:t>
            </a:fld>
            <a:endParaRPr lang="en-GB"/>
          </a:p>
        </p:txBody>
      </p:sp>
    </p:spTree>
    <p:extLst>
      <p:ext uri="{BB962C8B-B14F-4D97-AF65-F5344CB8AC3E}">
        <p14:creationId xmlns:p14="http://schemas.microsoft.com/office/powerpoint/2010/main" val="10895740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Please note that tests on dead bodies are rarely undertaken quickly. They are part of the ‘tox’ tests and seem to take weeks or months.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RIDDOR - Reporting of Injuries, Diseases and Dangerous Occurrences Regulations 2013</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https://www.hse.gov.uk/riddor/</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RIDDOR puts duties on employers, the self-employed and people in control of work premises (the Responsible Person) to report certain serious workplace accidents, occupational diseases and specified dangerous occurrences (near misses).</a:t>
            </a:r>
          </a:p>
          <a:p>
            <a:r>
              <a:rPr lang="en-GB" dirty="0"/>
              <a:t>Registered gas engineers (under the Gas Safe Register,) must provide details of any gas appliances or fittings that they consider to be dangerous, to such an extent that people could die, lose consciousness or require hospital treatment. The danger could be due to the design, construction, installation, modification or servicing of that appliance or fitting, which could cause:</a:t>
            </a:r>
          </a:p>
          <a:p>
            <a:pPr>
              <a:buFont typeface="Arial" panose="020B0604020202020204" pitchFamily="34" charset="0"/>
              <a:buChar char="•"/>
            </a:pPr>
            <a:r>
              <a:rPr lang="en-GB" dirty="0"/>
              <a:t>an accidental leakage of gas;</a:t>
            </a:r>
          </a:p>
          <a:p>
            <a:pPr>
              <a:buFont typeface="Arial" panose="020B0604020202020204" pitchFamily="34" charset="0"/>
              <a:buChar char="•"/>
            </a:pPr>
            <a:r>
              <a:rPr lang="en-GB" dirty="0"/>
              <a:t>incomplete combustion of gas or;</a:t>
            </a:r>
          </a:p>
          <a:p>
            <a:pPr>
              <a:buFont typeface="Arial" panose="020B0604020202020204" pitchFamily="34" charset="0"/>
              <a:buChar char="•"/>
            </a:pPr>
            <a:r>
              <a:rPr lang="en-GB" dirty="0"/>
              <a:t>inadequate removal of products of the combustion of gas.</a:t>
            </a:r>
          </a:p>
          <a:p>
            <a:r>
              <a:rPr lang="en-GB" dirty="0"/>
              <a:t>Unsafe gas appliances and fittings should be reported using the </a:t>
            </a:r>
            <a:r>
              <a:rPr lang="en-GB" dirty="0">
                <a:hlinkClick r:id="rId3"/>
              </a:rPr>
              <a:t>Report of a Dangerous Gas Fitting - online form</a:t>
            </a:r>
            <a:r>
              <a:rPr lang="en-GB"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endParaRPr lang="en-GB" dirty="0"/>
          </a:p>
        </p:txBody>
      </p:sp>
      <p:sp>
        <p:nvSpPr>
          <p:cNvPr id="4" name="Slide Number Placeholder 3"/>
          <p:cNvSpPr>
            <a:spLocks noGrp="1"/>
          </p:cNvSpPr>
          <p:nvPr>
            <p:ph type="sldNum" sz="quarter" idx="5"/>
          </p:nvPr>
        </p:nvSpPr>
        <p:spPr/>
        <p:txBody>
          <a:bodyPr/>
          <a:lstStyle/>
          <a:p>
            <a:fld id="{6D170C88-5410-4614-BE4F-A89F9C9D60CB}" type="slidenum">
              <a:rPr lang="en-GB" smtClean="0"/>
              <a:t>7</a:t>
            </a:fld>
            <a:endParaRPr lang="en-GB"/>
          </a:p>
        </p:txBody>
      </p:sp>
    </p:spTree>
    <p:extLst>
      <p:ext uri="{BB962C8B-B14F-4D97-AF65-F5344CB8AC3E}">
        <p14:creationId xmlns:p14="http://schemas.microsoft.com/office/powerpoint/2010/main" val="10562002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Turns off and leaves.</a:t>
            </a:r>
          </a:p>
        </p:txBody>
      </p:sp>
      <p:sp>
        <p:nvSpPr>
          <p:cNvPr id="4" name="Slide Number Placeholder 3"/>
          <p:cNvSpPr>
            <a:spLocks noGrp="1"/>
          </p:cNvSpPr>
          <p:nvPr>
            <p:ph type="sldNum" sz="quarter" idx="5"/>
          </p:nvPr>
        </p:nvSpPr>
        <p:spPr/>
        <p:txBody>
          <a:bodyPr/>
          <a:lstStyle/>
          <a:p>
            <a:fld id="{6D170C88-5410-4614-BE4F-A89F9C9D60CB}" type="slidenum">
              <a:rPr lang="en-GB" smtClean="0"/>
              <a:t>9</a:t>
            </a:fld>
            <a:endParaRPr lang="en-GB"/>
          </a:p>
        </p:txBody>
      </p:sp>
    </p:spTree>
    <p:extLst>
      <p:ext uri="{BB962C8B-B14F-4D97-AF65-F5344CB8AC3E}">
        <p14:creationId xmlns:p14="http://schemas.microsoft.com/office/powerpoint/2010/main" val="27778540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D170C88-5410-4614-BE4F-A89F9C9D60CB}" type="slidenum">
              <a:rPr lang="en-GB" smtClean="0"/>
              <a:t>10</a:t>
            </a:fld>
            <a:endParaRPr lang="en-GB"/>
          </a:p>
        </p:txBody>
      </p:sp>
    </p:spTree>
    <p:extLst>
      <p:ext uri="{BB962C8B-B14F-4D97-AF65-F5344CB8AC3E}">
        <p14:creationId xmlns:p14="http://schemas.microsoft.com/office/powerpoint/2010/main" val="29027919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£3,000 minimum – often far more.</a:t>
            </a:r>
          </a:p>
          <a:p>
            <a:endParaRPr lang="en-GB" dirty="0"/>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Independent expert investigators are rare, inaccessible to normal people and cost £1,000s.</a:t>
            </a:r>
          </a:p>
          <a:p>
            <a:endParaRPr lang="en-GB" dirty="0"/>
          </a:p>
        </p:txBody>
      </p:sp>
      <p:sp>
        <p:nvSpPr>
          <p:cNvPr id="4" name="Slide Number Placeholder 3"/>
          <p:cNvSpPr>
            <a:spLocks noGrp="1"/>
          </p:cNvSpPr>
          <p:nvPr>
            <p:ph type="sldNum" sz="quarter" idx="5"/>
          </p:nvPr>
        </p:nvSpPr>
        <p:spPr/>
        <p:txBody>
          <a:bodyPr/>
          <a:lstStyle/>
          <a:p>
            <a:fld id="{6D170C88-5410-4614-BE4F-A89F9C9D60CB}" type="slidenum">
              <a:rPr lang="en-GB" smtClean="0"/>
              <a:t>12</a:t>
            </a:fld>
            <a:endParaRPr lang="en-GB"/>
          </a:p>
        </p:txBody>
      </p:sp>
    </p:spTree>
    <p:extLst>
      <p:ext uri="{BB962C8B-B14F-4D97-AF65-F5344CB8AC3E}">
        <p14:creationId xmlns:p14="http://schemas.microsoft.com/office/powerpoint/2010/main" val="38095866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D170C88-5410-4614-BE4F-A89F9C9D60CB}" type="slidenum">
              <a:rPr lang="en-GB" smtClean="0"/>
              <a:t>14</a:t>
            </a:fld>
            <a:endParaRPr lang="en-GB"/>
          </a:p>
        </p:txBody>
      </p:sp>
    </p:spTree>
    <p:extLst>
      <p:ext uri="{BB962C8B-B14F-4D97-AF65-F5344CB8AC3E}">
        <p14:creationId xmlns:p14="http://schemas.microsoft.com/office/powerpoint/2010/main" val="13528613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7BEF073-1700-4067-90D3-55DFFFB6BD31}" type="datetimeFigureOut">
              <a:rPr lang="en-GB" smtClean="0"/>
              <a:t>14/06/2021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8D5B74-7181-4ABD-9707-6ACD3E85E0BA}" type="slidenum">
              <a:rPr lang="en-GB" smtClean="0"/>
              <a:t>‹#›</a:t>
            </a:fld>
            <a:endParaRPr lang="en-GB"/>
          </a:p>
        </p:txBody>
      </p:sp>
    </p:spTree>
    <p:extLst>
      <p:ext uri="{BB962C8B-B14F-4D97-AF65-F5344CB8AC3E}">
        <p14:creationId xmlns:p14="http://schemas.microsoft.com/office/powerpoint/2010/main" val="9354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BEF073-1700-4067-90D3-55DFFFB6BD31}" type="datetimeFigureOut">
              <a:rPr lang="en-GB" smtClean="0"/>
              <a:t>14/06/2021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8D5B74-7181-4ABD-9707-6ACD3E85E0BA}" type="slidenum">
              <a:rPr lang="en-GB" smtClean="0"/>
              <a:t>‹#›</a:t>
            </a:fld>
            <a:endParaRPr lang="en-GB"/>
          </a:p>
        </p:txBody>
      </p:sp>
    </p:spTree>
    <p:extLst>
      <p:ext uri="{BB962C8B-B14F-4D97-AF65-F5344CB8AC3E}">
        <p14:creationId xmlns:p14="http://schemas.microsoft.com/office/powerpoint/2010/main" val="1146576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BEF073-1700-4067-90D3-55DFFFB6BD31}" type="datetimeFigureOut">
              <a:rPr lang="en-GB" smtClean="0"/>
              <a:t>14/06/2021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8D5B74-7181-4ABD-9707-6ACD3E85E0BA}" type="slidenum">
              <a:rPr lang="en-GB" smtClean="0"/>
              <a:t>‹#›</a:t>
            </a:fld>
            <a:endParaRPr lang="en-GB"/>
          </a:p>
        </p:txBody>
      </p:sp>
    </p:spTree>
    <p:extLst>
      <p:ext uri="{BB962C8B-B14F-4D97-AF65-F5344CB8AC3E}">
        <p14:creationId xmlns:p14="http://schemas.microsoft.com/office/powerpoint/2010/main" val="2539671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BEF073-1700-4067-90D3-55DFFFB6BD31}" type="datetimeFigureOut">
              <a:rPr lang="en-GB" smtClean="0"/>
              <a:t>14/06/2021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8D5B74-7181-4ABD-9707-6ACD3E85E0BA}" type="slidenum">
              <a:rPr lang="en-GB" smtClean="0"/>
              <a:t>‹#›</a:t>
            </a:fld>
            <a:endParaRPr lang="en-GB"/>
          </a:p>
        </p:txBody>
      </p:sp>
    </p:spTree>
    <p:extLst>
      <p:ext uri="{BB962C8B-B14F-4D97-AF65-F5344CB8AC3E}">
        <p14:creationId xmlns:p14="http://schemas.microsoft.com/office/powerpoint/2010/main" val="2832746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BEF073-1700-4067-90D3-55DFFFB6BD31}" type="datetimeFigureOut">
              <a:rPr lang="en-GB" smtClean="0"/>
              <a:t>14/06/2021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8D5B74-7181-4ABD-9707-6ACD3E85E0BA}" type="slidenum">
              <a:rPr lang="en-GB" smtClean="0"/>
              <a:t>‹#›</a:t>
            </a:fld>
            <a:endParaRPr lang="en-GB"/>
          </a:p>
        </p:txBody>
      </p:sp>
    </p:spTree>
    <p:extLst>
      <p:ext uri="{BB962C8B-B14F-4D97-AF65-F5344CB8AC3E}">
        <p14:creationId xmlns:p14="http://schemas.microsoft.com/office/powerpoint/2010/main" val="4174583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7BEF073-1700-4067-90D3-55DFFFB6BD31}" type="datetimeFigureOut">
              <a:rPr lang="en-GB" smtClean="0"/>
              <a:t>14/06/2021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18D5B74-7181-4ABD-9707-6ACD3E85E0BA}" type="slidenum">
              <a:rPr lang="en-GB" smtClean="0"/>
              <a:t>‹#›</a:t>
            </a:fld>
            <a:endParaRPr lang="en-GB"/>
          </a:p>
        </p:txBody>
      </p:sp>
    </p:spTree>
    <p:extLst>
      <p:ext uri="{BB962C8B-B14F-4D97-AF65-F5344CB8AC3E}">
        <p14:creationId xmlns:p14="http://schemas.microsoft.com/office/powerpoint/2010/main" val="4044359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7BEF073-1700-4067-90D3-55DFFFB6BD31}" type="datetimeFigureOut">
              <a:rPr lang="en-GB" smtClean="0"/>
              <a:t>14/06/2021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18D5B74-7181-4ABD-9707-6ACD3E85E0BA}" type="slidenum">
              <a:rPr lang="en-GB" smtClean="0"/>
              <a:t>‹#›</a:t>
            </a:fld>
            <a:endParaRPr lang="en-GB"/>
          </a:p>
        </p:txBody>
      </p:sp>
    </p:spTree>
    <p:extLst>
      <p:ext uri="{BB962C8B-B14F-4D97-AF65-F5344CB8AC3E}">
        <p14:creationId xmlns:p14="http://schemas.microsoft.com/office/powerpoint/2010/main" val="3714124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7BEF073-1700-4067-90D3-55DFFFB6BD31}" type="datetimeFigureOut">
              <a:rPr lang="en-GB" smtClean="0"/>
              <a:t>14/06/2021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18D5B74-7181-4ABD-9707-6ACD3E85E0BA}" type="slidenum">
              <a:rPr lang="en-GB" smtClean="0"/>
              <a:t>‹#›</a:t>
            </a:fld>
            <a:endParaRPr lang="en-GB"/>
          </a:p>
        </p:txBody>
      </p:sp>
    </p:spTree>
    <p:extLst>
      <p:ext uri="{BB962C8B-B14F-4D97-AF65-F5344CB8AC3E}">
        <p14:creationId xmlns:p14="http://schemas.microsoft.com/office/powerpoint/2010/main" val="1892226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BEF073-1700-4067-90D3-55DFFFB6BD31}" type="datetimeFigureOut">
              <a:rPr lang="en-GB" smtClean="0"/>
              <a:t>14/06/2021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18D5B74-7181-4ABD-9707-6ACD3E85E0BA}" type="slidenum">
              <a:rPr lang="en-GB" smtClean="0"/>
              <a:t>‹#›</a:t>
            </a:fld>
            <a:endParaRPr lang="en-GB"/>
          </a:p>
        </p:txBody>
      </p:sp>
    </p:spTree>
    <p:extLst>
      <p:ext uri="{BB962C8B-B14F-4D97-AF65-F5344CB8AC3E}">
        <p14:creationId xmlns:p14="http://schemas.microsoft.com/office/powerpoint/2010/main" val="680508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BEF073-1700-4067-90D3-55DFFFB6BD31}" type="datetimeFigureOut">
              <a:rPr lang="en-GB" smtClean="0"/>
              <a:t>14/06/2021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18D5B74-7181-4ABD-9707-6ACD3E85E0BA}" type="slidenum">
              <a:rPr lang="en-GB" smtClean="0"/>
              <a:t>‹#›</a:t>
            </a:fld>
            <a:endParaRPr lang="en-GB"/>
          </a:p>
        </p:txBody>
      </p:sp>
    </p:spTree>
    <p:extLst>
      <p:ext uri="{BB962C8B-B14F-4D97-AF65-F5344CB8AC3E}">
        <p14:creationId xmlns:p14="http://schemas.microsoft.com/office/powerpoint/2010/main" val="2739582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BEF073-1700-4067-90D3-55DFFFB6BD31}" type="datetimeFigureOut">
              <a:rPr lang="en-GB" smtClean="0"/>
              <a:t>14/06/2021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18D5B74-7181-4ABD-9707-6ACD3E85E0BA}" type="slidenum">
              <a:rPr lang="en-GB" smtClean="0"/>
              <a:t>‹#›</a:t>
            </a:fld>
            <a:endParaRPr lang="en-GB"/>
          </a:p>
        </p:txBody>
      </p:sp>
    </p:spTree>
    <p:extLst>
      <p:ext uri="{BB962C8B-B14F-4D97-AF65-F5344CB8AC3E}">
        <p14:creationId xmlns:p14="http://schemas.microsoft.com/office/powerpoint/2010/main" val="3042696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BEF073-1700-4067-90D3-55DFFFB6BD31}" type="datetimeFigureOut">
              <a:rPr lang="en-GB" smtClean="0"/>
              <a:t>14/06/2021</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8D5B74-7181-4ABD-9707-6ACD3E85E0BA}" type="slidenum">
              <a:rPr lang="en-GB" smtClean="0"/>
              <a:t>‹#›</a:t>
            </a:fld>
            <a:endParaRPr lang="en-GB"/>
          </a:p>
        </p:txBody>
      </p:sp>
    </p:spTree>
    <p:extLst>
      <p:ext uri="{BB962C8B-B14F-4D97-AF65-F5344CB8AC3E}">
        <p14:creationId xmlns:p14="http://schemas.microsoft.com/office/powerpoint/2010/main" val="339923571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co-gassafety.co.uk/about-co/numbers-affected-by-co/"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office@co-gassafety.co.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co-gassafety.co.uk/"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hse.gov.uk/foi/internalops/hid_circs/technical_osd/spc_tech_osd_30/spctecosd30.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C5954-78F6-4911-8015-591465AFE9AE}"/>
              </a:ext>
            </a:extLst>
          </p:cNvPr>
          <p:cNvSpPr>
            <a:spLocks noGrp="1"/>
          </p:cNvSpPr>
          <p:nvPr>
            <p:ph type="ctrTitle"/>
          </p:nvPr>
        </p:nvSpPr>
        <p:spPr>
          <a:xfrm>
            <a:off x="513185" y="0"/>
            <a:ext cx="8294914" cy="1343608"/>
          </a:xfrm>
        </p:spPr>
        <p:txBody>
          <a:bodyPr>
            <a:normAutofit fontScale="90000"/>
          </a:bodyPr>
          <a:lstStyle/>
          <a:p>
            <a:br>
              <a:rPr lang="en-GB" sz="4000" dirty="0">
                <a:latin typeface="+mn-lt"/>
              </a:rPr>
            </a:br>
            <a:br>
              <a:rPr lang="en-GB" sz="4000" dirty="0">
                <a:latin typeface="+mn-lt"/>
              </a:rPr>
            </a:br>
            <a:br>
              <a:rPr lang="en-GB" sz="4000" dirty="0">
                <a:latin typeface="+mn-lt"/>
              </a:rPr>
            </a:br>
            <a:br>
              <a:rPr lang="en-GB" sz="4000" dirty="0">
                <a:latin typeface="+mn-lt"/>
              </a:rPr>
            </a:br>
            <a:br>
              <a:rPr lang="en-GB" sz="4000" dirty="0">
                <a:latin typeface="+mn-lt"/>
              </a:rPr>
            </a:br>
            <a:br>
              <a:rPr lang="en-GB" sz="4000" dirty="0">
                <a:latin typeface="+mn-lt"/>
              </a:rPr>
            </a:br>
            <a:br>
              <a:rPr lang="en-GB" sz="4000" dirty="0">
                <a:latin typeface="+mn-lt"/>
              </a:rPr>
            </a:br>
            <a:br>
              <a:rPr lang="en-GB" sz="4000" dirty="0">
                <a:latin typeface="+mn-lt"/>
              </a:rPr>
            </a:br>
            <a:br>
              <a:rPr lang="en-GB" sz="4000" dirty="0">
                <a:latin typeface="+mn-lt"/>
              </a:rPr>
            </a:br>
            <a:br>
              <a:rPr lang="en-GB" sz="4000" dirty="0">
                <a:latin typeface="+mn-lt"/>
              </a:rPr>
            </a:br>
            <a:br>
              <a:rPr lang="en-GB" sz="6000" dirty="0">
                <a:latin typeface="+mn-lt"/>
              </a:rPr>
            </a:br>
            <a:r>
              <a:rPr lang="en-GB" sz="6000" dirty="0">
                <a:latin typeface="+mn-lt"/>
              </a:rPr>
              <a:t>Why testing for CO matters</a:t>
            </a:r>
            <a:endParaRPr lang="en-GB" dirty="0"/>
          </a:p>
        </p:txBody>
      </p:sp>
      <p:sp>
        <p:nvSpPr>
          <p:cNvPr id="3" name="Subtitle 2">
            <a:extLst>
              <a:ext uri="{FF2B5EF4-FFF2-40B4-BE49-F238E27FC236}">
                <a16:creationId xmlns:a16="http://schemas.microsoft.com/office/drawing/2014/main" id="{36074BAB-5BDA-4BBE-81D0-1A7BE94B348A}"/>
              </a:ext>
            </a:extLst>
          </p:cNvPr>
          <p:cNvSpPr>
            <a:spLocks noGrp="1"/>
          </p:cNvSpPr>
          <p:nvPr>
            <p:ph type="subTitle" idx="1"/>
          </p:nvPr>
        </p:nvSpPr>
        <p:spPr>
          <a:xfrm>
            <a:off x="121299" y="1343608"/>
            <a:ext cx="8780106" cy="5411755"/>
          </a:xfrm>
        </p:spPr>
        <p:txBody>
          <a:bodyPr>
            <a:noAutofit/>
          </a:bodyPr>
          <a:lstStyle/>
          <a:p>
            <a:r>
              <a:rPr lang="en-GB" dirty="0"/>
              <a:t>Background</a:t>
            </a:r>
          </a:p>
          <a:p>
            <a:r>
              <a:rPr lang="en-GB" dirty="0"/>
              <a:t>Stephanie Trotter, OBE President &amp; Director of CO-Gas Safety,</a:t>
            </a:r>
          </a:p>
          <a:p>
            <a:pPr>
              <a:spcBef>
                <a:spcPts val="0"/>
              </a:spcBef>
            </a:pPr>
            <a:r>
              <a:rPr lang="en-GB" dirty="0"/>
              <a:t>an independent registered charity. </a:t>
            </a:r>
          </a:p>
          <a:p>
            <a:r>
              <a:rPr lang="en-GB" dirty="0"/>
              <a:t>I’m also an IGEM member</a:t>
            </a:r>
          </a:p>
          <a:p>
            <a:r>
              <a:rPr lang="en-GB" dirty="0"/>
              <a:t>Thank you very much for inviting me to speak.</a:t>
            </a:r>
          </a:p>
          <a:p>
            <a:r>
              <a:rPr lang="en-GB" dirty="0"/>
              <a:t>Thank you also for allowing CO survivors to attend free today.</a:t>
            </a:r>
          </a:p>
          <a:p>
            <a:pPr>
              <a:spcBef>
                <a:spcPts val="0"/>
              </a:spcBef>
            </a:pPr>
            <a:r>
              <a:rPr lang="en-GB" dirty="0"/>
              <a:t>We have worked to try to prevent deaths &amp; injuries from unintentional carbon monoxide (CO) poisoning since our launch in 1995.</a:t>
            </a:r>
          </a:p>
          <a:p>
            <a:r>
              <a:rPr lang="en-GB" b="1" dirty="0"/>
              <a:t>We seem to provide the only specific victim support.</a:t>
            </a:r>
          </a:p>
          <a:p>
            <a:r>
              <a:rPr lang="en-GB" dirty="0"/>
              <a:t> We also collect, collate &amp; publish data of unintentional deaths and injuries from CO from 1995. </a:t>
            </a:r>
          </a:p>
          <a:p>
            <a:r>
              <a:rPr lang="en-GB" dirty="0"/>
              <a:t>We have no guaranteed funding.</a:t>
            </a:r>
          </a:p>
          <a:p>
            <a:endParaRPr lang="en-GB" dirty="0"/>
          </a:p>
        </p:txBody>
      </p:sp>
    </p:spTree>
    <p:extLst>
      <p:ext uri="{BB962C8B-B14F-4D97-AF65-F5344CB8AC3E}">
        <p14:creationId xmlns:p14="http://schemas.microsoft.com/office/powerpoint/2010/main" val="251452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E9CA7-F7FC-41E7-AD26-A8FB2CF51226}"/>
              </a:ext>
            </a:extLst>
          </p:cNvPr>
          <p:cNvSpPr>
            <a:spLocks noGrp="1"/>
          </p:cNvSpPr>
          <p:nvPr>
            <p:ph type="title"/>
          </p:nvPr>
        </p:nvSpPr>
        <p:spPr>
          <a:xfrm>
            <a:off x="628650" y="365126"/>
            <a:ext cx="7886700" cy="903837"/>
          </a:xfrm>
        </p:spPr>
        <p:txBody>
          <a:bodyPr>
            <a:normAutofit fontScale="90000"/>
          </a:bodyPr>
          <a:lstStyle/>
          <a:p>
            <a:pPr algn="ctr"/>
            <a:r>
              <a:rPr lang="en-GB" sz="4900" dirty="0">
                <a:effectLst/>
                <a:latin typeface="Calibri" panose="020F0502020204030204" pitchFamily="34" charset="0"/>
                <a:ea typeface="Calibri" panose="020F0502020204030204" pitchFamily="34" charset="0"/>
                <a:cs typeface="Calibri" panose="020F0502020204030204" pitchFamily="34" charset="0"/>
              </a:rPr>
              <a:t>Why testing for CO matters</a:t>
            </a:r>
            <a:br>
              <a:rPr lang="en-GB" sz="4400" b="1" dirty="0">
                <a:effectLst/>
                <a:latin typeface="Calibri" panose="020F0502020204030204" pitchFamily="34" charset="0"/>
                <a:ea typeface="Calibri" panose="020F0502020204030204" pitchFamily="34" charset="0"/>
                <a:cs typeface="Calibri" panose="020F0502020204030204" pitchFamily="34" charset="0"/>
              </a:rPr>
            </a:br>
            <a:endParaRPr lang="en-GB" dirty="0"/>
          </a:p>
        </p:txBody>
      </p:sp>
      <p:sp>
        <p:nvSpPr>
          <p:cNvPr id="3" name="Content Placeholder 2">
            <a:extLst>
              <a:ext uri="{FF2B5EF4-FFF2-40B4-BE49-F238E27FC236}">
                <a16:creationId xmlns:a16="http://schemas.microsoft.com/office/drawing/2014/main" id="{18E24EB7-7509-4B01-B464-3C7C4C5B2E13}"/>
              </a:ext>
            </a:extLst>
          </p:cNvPr>
          <p:cNvSpPr>
            <a:spLocks noGrp="1"/>
          </p:cNvSpPr>
          <p:nvPr>
            <p:ph idx="1"/>
          </p:nvPr>
        </p:nvSpPr>
        <p:spPr>
          <a:xfrm>
            <a:off x="628650" y="1035699"/>
            <a:ext cx="7886700" cy="5457175"/>
          </a:xfrm>
        </p:spPr>
        <p:txBody>
          <a:bodyPr>
            <a:normAutofit lnSpcReduction="10000"/>
          </a:bodyPr>
          <a:lstStyle/>
          <a:p>
            <a:pPr marL="0" indent="0">
              <a:lnSpc>
                <a:spcPct val="100000"/>
              </a:lnSpc>
              <a:spcAft>
                <a:spcPts val="800"/>
              </a:spcAft>
              <a:buNone/>
            </a:pPr>
            <a:r>
              <a:rPr lang="en-GB" sz="2800" b="1" dirty="0">
                <a:effectLst/>
                <a:latin typeface="Calibri" panose="020F0502020204030204" pitchFamily="34" charset="0"/>
                <a:ea typeface="Calibri" panose="020F0502020204030204" pitchFamily="34" charset="0"/>
                <a:cs typeface="Calibri" panose="020F0502020204030204" pitchFamily="34" charset="0"/>
              </a:rPr>
              <a:t>Testing for CO is vital for safety</a:t>
            </a:r>
            <a:r>
              <a:rPr lang="en-GB" sz="2800" dirty="0">
                <a:effectLst/>
                <a:latin typeface="Calibri" panose="020F0502020204030204" pitchFamily="34" charset="0"/>
                <a:ea typeface="Calibri" panose="020F0502020204030204" pitchFamily="34" charset="0"/>
                <a:cs typeface="Calibri" panose="020F0502020204030204" pitchFamily="34" charset="0"/>
              </a:rPr>
              <a:t>:-</a:t>
            </a:r>
          </a:p>
          <a:p>
            <a:pPr marL="354013" indent="-354013">
              <a:lnSpc>
                <a:spcPct val="100000"/>
              </a:lnSpc>
              <a:spcAft>
                <a:spcPts val="800"/>
              </a:spcAft>
              <a:buAutoNum type="arabicPeriod"/>
            </a:pPr>
            <a:r>
              <a:rPr lang="en-GB" sz="2800" dirty="0">
                <a:effectLst/>
                <a:latin typeface="Calibri" panose="020F0502020204030204" pitchFamily="34" charset="0"/>
                <a:ea typeface="Calibri" panose="020F0502020204030204" pitchFamily="34" charset="0"/>
                <a:cs typeface="Calibri" panose="020F0502020204030204" pitchFamily="34" charset="0"/>
              </a:rPr>
              <a:t>To identify the source &amp; stop the CO in order to protect people – Katie Overton death.</a:t>
            </a:r>
          </a:p>
          <a:p>
            <a:pPr marL="354013" indent="-354013">
              <a:lnSpc>
                <a:spcPct val="100000"/>
              </a:lnSpc>
              <a:spcAft>
                <a:spcPts val="800"/>
              </a:spcAft>
              <a:buNone/>
            </a:pPr>
            <a:r>
              <a:rPr lang="en-GB" dirty="0">
                <a:latin typeface="Calibri" panose="020F0502020204030204" pitchFamily="34" charset="0"/>
                <a:ea typeface="Calibri" panose="020F0502020204030204" pitchFamily="34" charset="0"/>
                <a:cs typeface="Calibri" panose="020F0502020204030204" pitchFamily="34" charset="0"/>
              </a:rPr>
              <a:t>2. T</a:t>
            </a:r>
            <a:r>
              <a:rPr lang="en-GB" sz="2800" dirty="0">
                <a:effectLst/>
                <a:latin typeface="Calibri" panose="020F0502020204030204" pitchFamily="34" charset="0"/>
                <a:ea typeface="Calibri" panose="020F0502020204030204" pitchFamily="34" charset="0"/>
                <a:cs typeface="Calibri" panose="020F0502020204030204" pitchFamily="34" charset="0"/>
              </a:rPr>
              <a:t>o find out how many parts per million of CO the person is likely to have been exposed to (so this can be passed on to their medics for correct treatment)</a:t>
            </a:r>
          </a:p>
          <a:p>
            <a:pPr marL="354013" indent="-354013">
              <a:lnSpc>
                <a:spcPct val="100000"/>
              </a:lnSpc>
              <a:spcAft>
                <a:spcPts val="800"/>
              </a:spcAft>
              <a:buNone/>
            </a:pPr>
            <a:r>
              <a:rPr lang="en-GB" dirty="0">
                <a:latin typeface="Calibri" panose="020F0502020204030204" pitchFamily="34" charset="0"/>
                <a:ea typeface="Calibri" panose="020F0502020204030204" pitchFamily="34" charset="0"/>
                <a:cs typeface="Calibri" panose="020F0502020204030204" pitchFamily="34" charset="0"/>
              </a:rPr>
              <a:t>3. T</a:t>
            </a:r>
            <a:r>
              <a:rPr lang="en-GB" sz="2800" dirty="0">
                <a:effectLst/>
                <a:latin typeface="Calibri" panose="020F0502020204030204" pitchFamily="34" charset="0"/>
                <a:ea typeface="Calibri" panose="020F0502020204030204" pitchFamily="34" charset="0"/>
                <a:cs typeface="Calibri" panose="020F0502020204030204" pitchFamily="34" charset="0"/>
              </a:rPr>
              <a:t>o give truth &amp; recognition of exposure to survivors and families</a:t>
            </a:r>
          </a:p>
          <a:p>
            <a:pPr marL="354013" indent="-354013">
              <a:lnSpc>
                <a:spcPct val="100000"/>
              </a:lnSpc>
              <a:spcAft>
                <a:spcPts val="800"/>
              </a:spcAft>
              <a:buNone/>
            </a:pPr>
            <a:r>
              <a:rPr lang="en-GB" dirty="0">
                <a:latin typeface="Calibri" panose="020F0502020204030204" pitchFamily="34" charset="0"/>
                <a:ea typeface="Calibri" panose="020F0502020204030204" pitchFamily="34" charset="0"/>
                <a:cs typeface="Calibri" panose="020F0502020204030204" pitchFamily="34" charset="0"/>
              </a:rPr>
              <a:t>4. F</a:t>
            </a:r>
            <a:r>
              <a:rPr lang="en-GB" sz="2800" dirty="0">
                <a:effectLst/>
                <a:latin typeface="Calibri" panose="020F0502020204030204" pitchFamily="34" charset="0"/>
                <a:ea typeface="Calibri" panose="020F0502020204030204" pitchFamily="34" charset="0"/>
                <a:cs typeface="Calibri" panose="020F0502020204030204" pitchFamily="34" charset="0"/>
              </a:rPr>
              <a:t>or data compilation which can then be used to raise awareness, for research and improve safety  </a:t>
            </a:r>
          </a:p>
        </p:txBody>
      </p:sp>
    </p:spTree>
    <p:extLst>
      <p:ext uri="{BB962C8B-B14F-4D97-AF65-F5344CB8AC3E}">
        <p14:creationId xmlns:p14="http://schemas.microsoft.com/office/powerpoint/2010/main" val="9324419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184B7-E302-4CB3-A165-D3D7F19A2AF2}"/>
              </a:ext>
            </a:extLst>
          </p:cNvPr>
          <p:cNvSpPr>
            <a:spLocks noGrp="1"/>
          </p:cNvSpPr>
          <p:nvPr>
            <p:ph type="title"/>
          </p:nvPr>
        </p:nvSpPr>
        <p:spPr>
          <a:xfrm>
            <a:off x="628650" y="138794"/>
            <a:ext cx="7886700" cy="1183820"/>
          </a:xfrm>
        </p:spPr>
        <p:txBody>
          <a:bodyPr>
            <a:normAutofit fontScale="90000"/>
          </a:bodyPr>
          <a:lstStyle/>
          <a:p>
            <a:br>
              <a:rPr lang="en-GB" sz="4400" dirty="0">
                <a:latin typeface="Calibri" panose="020F0502020204030204" pitchFamily="34" charset="0"/>
                <a:ea typeface="Calibri" panose="020F0502020204030204" pitchFamily="34" charset="0"/>
                <a:cs typeface="Calibri" panose="020F0502020204030204" pitchFamily="34" charset="0"/>
              </a:rPr>
            </a:br>
            <a:r>
              <a:rPr lang="en-GB" sz="4400" b="1" dirty="0">
                <a:latin typeface="Calibri" panose="020F0502020204030204" pitchFamily="34" charset="0"/>
                <a:ea typeface="Calibri" panose="020F0502020204030204" pitchFamily="34" charset="0"/>
                <a:cs typeface="Calibri" panose="020F0502020204030204" pitchFamily="34" charset="0"/>
              </a:rPr>
              <a:t>Hydrogen</a:t>
            </a:r>
            <a:br>
              <a:rPr lang="en-GB" sz="4400" b="1" dirty="0">
                <a:effectLst/>
                <a:latin typeface="Calibri" panose="020F0502020204030204" pitchFamily="34" charset="0"/>
                <a:ea typeface="Calibri" panose="020F0502020204030204" pitchFamily="34" charset="0"/>
                <a:cs typeface="Calibri" panose="020F0502020204030204" pitchFamily="34" charset="0"/>
              </a:rPr>
            </a:br>
            <a:endParaRPr lang="en-GB" dirty="0"/>
          </a:p>
        </p:txBody>
      </p:sp>
      <p:sp>
        <p:nvSpPr>
          <p:cNvPr id="3" name="Content Placeholder 2">
            <a:extLst>
              <a:ext uri="{FF2B5EF4-FFF2-40B4-BE49-F238E27FC236}">
                <a16:creationId xmlns:a16="http://schemas.microsoft.com/office/drawing/2014/main" id="{1E586813-D64C-4648-851C-E909B78A65E4}"/>
              </a:ext>
            </a:extLst>
          </p:cNvPr>
          <p:cNvSpPr>
            <a:spLocks noGrp="1"/>
          </p:cNvSpPr>
          <p:nvPr>
            <p:ph idx="1"/>
          </p:nvPr>
        </p:nvSpPr>
        <p:spPr>
          <a:xfrm>
            <a:off x="628650" y="1379764"/>
            <a:ext cx="7886700" cy="4797199"/>
          </a:xfrm>
        </p:spPr>
        <p:txBody>
          <a:bodyPr>
            <a:normAutofit fontScale="92500" lnSpcReduction="20000"/>
          </a:bodyPr>
          <a:lstStyle/>
          <a:p>
            <a:pPr marL="0" indent="0">
              <a:buNone/>
            </a:pPr>
            <a:r>
              <a:rPr lang="en-GB" sz="2800" dirty="0">
                <a:latin typeface="Calibri" panose="020F0502020204030204" pitchFamily="34" charset="0"/>
                <a:ea typeface="Calibri" panose="020F0502020204030204" pitchFamily="34" charset="0"/>
                <a:cs typeface="Calibri" panose="020F0502020204030204" pitchFamily="34" charset="0"/>
              </a:rPr>
              <a:t>Does CO matter anymore?</a:t>
            </a:r>
          </a:p>
          <a:p>
            <a:pPr marL="0" indent="0">
              <a:buNone/>
            </a:pPr>
            <a:endParaRPr lang="en-GB" sz="28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00000"/>
              </a:lnSpc>
              <a:spcBef>
                <a:spcPts val="0"/>
              </a:spcBef>
              <a:buNone/>
            </a:pPr>
            <a:r>
              <a:rPr lang="en-GB" dirty="0">
                <a:latin typeface="Calibri" panose="020F0502020204030204" pitchFamily="34" charset="0"/>
                <a:ea typeface="Calibri" panose="020F0502020204030204" pitchFamily="34" charset="0"/>
                <a:cs typeface="Calibri" panose="020F0502020204030204" pitchFamily="34" charset="0"/>
              </a:rPr>
              <a:t>1. P</a:t>
            </a:r>
            <a:r>
              <a:rPr lang="en-GB" sz="2800" dirty="0">
                <a:latin typeface="Calibri" panose="020F0502020204030204" pitchFamily="34" charset="0"/>
                <a:ea typeface="Calibri" panose="020F0502020204030204" pitchFamily="34" charset="0"/>
                <a:cs typeface="Calibri" panose="020F0502020204030204" pitchFamily="34" charset="0"/>
              </a:rPr>
              <a:t>ure hydrogen – some years maybe decades away or</a:t>
            </a:r>
          </a:p>
          <a:p>
            <a:pPr marL="0" indent="0">
              <a:lnSpc>
                <a:spcPct val="100000"/>
              </a:lnSpc>
              <a:spcBef>
                <a:spcPts val="0"/>
              </a:spcBef>
              <a:buNone/>
            </a:pPr>
            <a:endParaRPr lang="en-GB" dirty="0">
              <a:latin typeface="Calibri" panose="020F0502020204030204" pitchFamily="34" charset="0"/>
              <a:ea typeface="Calibri" panose="020F0502020204030204" pitchFamily="34" charset="0"/>
              <a:cs typeface="Calibri" panose="020F0502020204030204" pitchFamily="34" charset="0"/>
            </a:endParaRPr>
          </a:p>
          <a:p>
            <a:pPr marL="0" indent="0">
              <a:lnSpc>
                <a:spcPct val="100000"/>
              </a:lnSpc>
              <a:spcBef>
                <a:spcPts val="0"/>
              </a:spcBef>
              <a:buNone/>
            </a:pPr>
            <a:r>
              <a:rPr lang="en-GB" sz="2800" dirty="0">
                <a:latin typeface="Calibri" panose="020F0502020204030204" pitchFamily="34" charset="0"/>
                <a:ea typeface="Calibri" panose="020F0502020204030204" pitchFamily="34" charset="0"/>
                <a:cs typeface="Calibri" panose="020F0502020204030204" pitchFamily="34" charset="0"/>
              </a:rPr>
              <a:t>2. 20% hydrogen mixed with natural gas*</a:t>
            </a:r>
          </a:p>
          <a:p>
            <a:pPr marL="0" indent="0">
              <a:lnSpc>
                <a:spcPct val="100000"/>
              </a:lnSpc>
              <a:spcBef>
                <a:spcPts val="0"/>
              </a:spcBef>
              <a:buNone/>
            </a:pPr>
            <a:r>
              <a:rPr lang="en-GB" sz="2800" dirty="0">
                <a:latin typeface="Calibri" panose="020F0502020204030204" pitchFamily="34" charset="0"/>
                <a:ea typeface="Calibri" panose="020F0502020204030204" pitchFamily="34" charset="0"/>
                <a:cs typeface="Calibri" panose="020F0502020204030204" pitchFamily="34" charset="0"/>
              </a:rPr>
              <a:t>Apparently 20% mix* reduces CO by 70%. </a:t>
            </a:r>
          </a:p>
          <a:p>
            <a:pPr marL="0" indent="0">
              <a:lnSpc>
                <a:spcPct val="100000"/>
              </a:lnSpc>
              <a:spcBef>
                <a:spcPts val="0"/>
              </a:spcBef>
              <a:buNone/>
            </a:pPr>
            <a:r>
              <a:rPr lang="en-GB" sz="2800" dirty="0">
                <a:latin typeface="Calibri" panose="020F0502020204030204" pitchFamily="34" charset="0"/>
                <a:ea typeface="Calibri" panose="020F0502020204030204" pitchFamily="34" charset="0"/>
                <a:cs typeface="Calibri" panose="020F0502020204030204" pitchFamily="34" charset="0"/>
              </a:rPr>
              <a:t>But as small studies show millions in UK are being exposed to CO well above WHO guidelines, we say CO still sadly relevant. See </a:t>
            </a:r>
            <a:r>
              <a:rPr lang="en-GB" sz="2800" dirty="0">
                <a:effectLst/>
                <a:latin typeface="Calibri" panose="020F0502020204030204" pitchFamily="34" charset="0"/>
                <a:ea typeface="Calibri" panose="020F0502020204030204" pitchFamily="34" charset="0"/>
                <a:cs typeface="Calibri" panose="020F0502020204030204" pitchFamily="34" charset="0"/>
                <a:hlinkClick r:id="rId2"/>
              </a:rPr>
              <a:t>https://www.co-gassafety.co.uk/about-co/numbers-affected-by-co/</a:t>
            </a:r>
            <a:r>
              <a:rPr lang="en-GB" sz="2800" dirty="0">
                <a:effectLst/>
                <a:latin typeface="Calibri" panose="020F0502020204030204" pitchFamily="34" charset="0"/>
                <a:ea typeface="Calibri" panose="020F0502020204030204" pitchFamily="34" charset="0"/>
                <a:cs typeface="Calibri" panose="020F0502020204030204" pitchFamily="34" charset="0"/>
              </a:rPr>
              <a:t> </a:t>
            </a:r>
          </a:p>
          <a:p>
            <a:pPr marL="0" indent="0">
              <a:lnSpc>
                <a:spcPct val="100000"/>
              </a:lnSpc>
              <a:spcBef>
                <a:spcPts val="0"/>
              </a:spcBef>
              <a:buNone/>
            </a:pPr>
            <a:endParaRPr lang="en-GB" sz="2800" i="1"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00000"/>
              </a:lnSpc>
              <a:spcBef>
                <a:spcPts val="0"/>
              </a:spcBef>
              <a:buNone/>
            </a:pPr>
            <a:r>
              <a:rPr lang="en-GB" sz="2800" b="1" dirty="0">
                <a:latin typeface="Calibri" panose="020F0502020204030204" pitchFamily="34" charset="0"/>
                <a:ea typeface="Calibri" panose="020F0502020204030204" pitchFamily="34" charset="0"/>
                <a:cs typeface="Calibri" panose="020F0502020204030204" pitchFamily="34" charset="0"/>
              </a:rPr>
              <a:t>How can we trust the new technology of hydrogen </a:t>
            </a:r>
            <a:r>
              <a:rPr lang="en-GB" sz="2800" dirty="0">
                <a:latin typeface="Calibri" panose="020F0502020204030204" pitchFamily="34" charset="0"/>
                <a:ea typeface="Calibri" panose="020F0502020204030204" pitchFamily="34" charset="0"/>
                <a:cs typeface="Calibri" panose="020F0502020204030204" pitchFamily="34" charset="0"/>
              </a:rPr>
              <a:t>when it seems those exposed to CO still can’t prove it even to medics &amp; family?</a:t>
            </a:r>
            <a:endParaRPr lang="en-GB" sz="2800" dirty="0">
              <a:effectLst/>
              <a:latin typeface="Calibri" panose="020F0502020204030204" pitchFamily="34" charset="0"/>
              <a:ea typeface="Calibri" panose="020F0502020204030204" pitchFamily="34" charset="0"/>
              <a:cs typeface="Calibri" panose="020F0502020204030204" pitchFamily="34" charset="0"/>
            </a:endParaRPr>
          </a:p>
          <a:p>
            <a:endParaRPr lang="en-GB" dirty="0"/>
          </a:p>
        </p:txBody>
      </p:sp>
    </p:spTree>
    <p:extLst>
      <p:ext uri="{BB962C8B-B14F-4D97-AF65-F5344CB8AC3E}">
        <p14:creationId xmlns:p14="http://schemas.microsoft.com/office/powerpoint/2010/main" val="343718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A6F67-D098-4510-BBA7-D12C62F69BDD}"/>
              </a:ext>
            </a:extLst>
          </p:cNvPr>
          <p:cNvSpPr>
            <a:spLocks noGrp="1"/>
          </p:cNvSpPr>
          <p:nvPr>
            <p:ph type="title"/>
          </p:nvPr>
        </p:nvSpPr>
        <p:spPr>
          <a:xfrm>
            <a:off x="628650" y="365126"/>
            <a:ext cx="7886700" cy="814745"/>
          </a:xfrm>
        </p:spPr>
        <p:txBody>
          <a:bodyPr/>
          <a:lstStyle/>
          <a:p>
            <a:pPr algn="ctr"/>
            <a:r>
              <a:rPr lang="en-GB" dirty="0">
                <a:latin typeface="+mn-lt"/>
              </a:rPr>
              <a:t>Why does testing matter?</a:t>
            </a:r>
          </a:p>
        </p:txBody>
      </p:sp>
      <p:sp>
        <p:nvSpPr>
          <p:cNvPr id="3" name="Content Placeholder 2">
            <a:extLst>
              <a:ext uri="{FF2B5EF4-FFF2-40B4-BE49-F238E27FC236}">
                <a16:creationId xmlns:a16="http://schemas.microsoft.com/office/drawing/2014/main" id="{E050C1F5-B425-4A5C-A210-86E8E640B9A3}"/>
              </a:ext>
            </a:extLst>
          </p:cNvPr>
          <p:cNvSpPr>
            <a:spLocks noGrp="1"/>
          </p:cNvSpPr>
          <p:nvPr>
            <p:ph idx="1"/>
          </p:nvPr>
        </p:nvSpPr>
        <p:spPr>
          <a:xfrm>
            <a:off x="579796" y="1376517"/>
            <a:ext cx="7984408" cy="5241471"/>
          </a:xfrm>
        </p:spPr>
        <p:txBody>
          <a:bodyPr>
            <a:normAutofit fontScale="92500" lnSpcReduction="10000"/>
          </a:bodyPr>
          <a:lstStyle/>
          <a:p>
            <a:pPr>
              <a:lnSpc>
                <a:spcPct val="110000"/>
              </a:lnSpc>
              <a:spcBef>
                <a:spcPts val="0"/>
              </a:spcBef>
              <a:spcAft>
                <a:spcPts val="1800"/>
              </a:spcAft>
            </a:pPr>
            <a:r>
              <a:rPr lang="en-GB" dirty="0"/>
              <a:t>Symptoms of CO are similar to those of any virus, including Covid-19, meaning CO is often undiagnosed or misdiagnosed.</a:t>
            </a:r>
          </a:p>
          <a:p>
            <a:pPr>
              <a:lnSpc>
                <a:spcPct val="110000"/>
              </a:lnSpc>
              <a:spcBef>
                <a:spcPts val="0"/>
              </a:spcBef>
              <a:spcAft>
                <a:spcPts val="1800"/>
              </a:spcAft>
            </a:pPr>
            <a:r>
              <a:rPr lang="en-GB" dirty="0"/>
              <a:t>If you’ve been poisoned, you would wish to know </a:t>
            </a:r>
            <a:r>
              <a:rPr lang="en-GB" b="1" dirty="0"/>
              <a:t>where that poisoning has been coming from in order to prevent the poisoning continuing and possibly further poisoning you &amp; others. </a:t>
            </a:r>
            <a:r>
              <a:rPr lang="en-GB" sz="2200" dirty="0"/>
              <a:t>e.g. Gerry Mills 1999, Angela Pinkney 2005, Katie Overton 2003, Katie Haines 2010.</a:t>
            </a:r>
            <a:endParaRPr lang="en-GB" b="1" dirty="0"/>
          </a:p>
          <a:p>
            <a:pPr>
              <a:lnSpc>
                <a:spcPct val="110000"/>
              </a:lnSpc>
              <a:spcBef>
                <a:spcPts val="0"/>
              </a:spcBef>
              <a:spcAft>
                <a:spcPts val="1800"/>
              </a:spcAft>
            </a:pPr>
            <a:r>
              <a:rPr lang="en-GB" dirty="0"/>
              <a:t>Independent expert investigators are rare, inaccessible to normal people and cost £1,000s.</a:t>
            </a:r>
          </a:p>
          <a:p>
            <a:pPr>
              <a:lnSpc>
                <a:spcPct val="110000"/>
              </a:lnSpc>
              <a:spcBef>
                <a:spcPts val="0"/>
              </a:spcBef>
              <a:spcAft>
                <a:spcPts val="1800"/>
              </a:spcAft>
            </a:pPr>
            <a:r>
              <a:rPr lang="en-GB" b="1" dirty="0"/>
              <a:t>No testing means there is almost no data/research</a:t>
            </a:r>
            <a:r>
              <a:rPr lang="en-GB" dirty="0"/>
              <a:t>.</a:t>
            </a:r>
          </a:p>
        </p:txBody>
      </p:sp>
    </p:spTree>
    <p:extLst>
      <p:ext uri="{BB962C8B-B14F-4D97-AF65-F5344CB8AC3E}">
        <p14:creationId xmlns:p14="http://schemas.microsoft.com/office/powerpoint/2010/main" val="21214397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EBC11-7125-4639-8229-4BFEFFBCACE6}"/>
              </a:ext>
            </a:extLst>
          </p:cNvPr>
          <p:cNvSpPr>
            <a:spLocks noGrp="1"/>
          </p:cNvSpPr>
          <p:nvPr>
            <p:ph type="title"/>
          </p:nvPr>
        </p:nvSpPr>
        <p:spPr>
          <a:xfrm>
            <a:off x="628650" y="463449"/>
            <a:ext cx="7886700" cy="1325563"/>
          </a:xfrm>
        </p:spPr>
        <p:txBody>
          <a:bodyPr/>
          <a:lstStyle/>
          <a:p>
            <a:pPr algn="ctr"/>
            <a:r>
              <a:rPr lang="en-GB" dirty="0">
                <a:latin typeface="+mn-lt"/>
              </a:rPr>
              <a:t>Vulnerable survivor left to cope</a:t>
            </a:r>
          </a:p>
        </p:txBody>
      </p:sp>
      <p:sp>
        <p:nvSpPr>
          <p:cNvPr id="3" name="Content Placeholder 2">
            <a:extLst>
              <a:ext uri="{FF2B5EF4-FFF2-40B4-BE49-F238E27FC236}">
                <a16:creationId xmlns:a16="http://schemas.microsoft.com/office/drawing/2014/main" id="{47C81EE3-F60E-4B0A-A44F-374AD7705013}"/>
              </a:ext>
            </a:extLst>
          </p:cNvPr>
          <p:cNvSpPr>
            <a:spLocks noGrp="1"/>
          </p:cNvSpPr>
          <p:nvPr>
            <p:ph idx="1"/>
          </p:nvPr>
        </p:nvSpPr>
        <p:spPr>
          <a:xfrm>
            <a:off x="457201" y="1657350"/>
            <a:ext cx="8353730" cy="4857749"/>
          </a:xfrm>
        </p:spPr>
        <p:txBody>
          <a:bodyPr>
            <a:normAutofit/>
          </a:bodyPr>
          <a:lstStyle/>
          <a:p>
            <a:pPr>
              <a:lnSpc>
                <a:spcPct val="100000"/>
              </a:lnSpc>
              <a:spcAft>
                <a:spcPts val="800"/>
              </a:spcAft>
            </a:pPr>
            <a:r>
              <a:rPr lang="en-GB" dirty="0"/>
              <a:t>At the moment a vulnerable, possibly badly poisoned survivor is left to cope. </a:t>
            </a:r>
          </a:p>
          <a:p>
            <a:pPr>
              <a:lnSpc>
                <a:spcPct val="100000"/>
              </a:lnSpc>
              <a:spcAft>
                <a:spcPts val="800"/>
              </a:spcAft>
            </a:pPr>
            <a:r>
              <a:rPr lang="en-GB" dirty="0"/>
              <a:t>CO can damage the brain and usually affects the higher intellectual functions.</a:t>
            </a:r>
          </a:p>
          <a:p>
            <a:pPr>
              <a:lnSpc>
                <a:spcPct val="100000"/>
              </a:lnSpc>
              <a:spcAft>
                <a:spcPts val="800"/>
              </a:spcAft>
            </a:pPr>
            <a:r>
              <a:rPr lang="en-GB" dirty="0"/>
              <a:t>Will the survivor do anything? </a:t>
            </a:r>
          </a:p>
          <a:p>
            <a:pPr>
              <a:lnSpc>
                <a:spcPct val="100000"/>
              </a:lnSpc>
              <a:spcAft>
                <a:spcPts val="800"/>
              </a:spcAft>
            </a:pPr>
            <a:r>
              <a:rPr lang="en-GB" dirty="0"/>
              <a:t>Will they be able to afford a service or a new boiler?</a:t>
            </a:r>
          </a:p>
          <a:p>
            <a:pPr>
              <a:lnSpc>
                <a:spcPct val="100000"/>
              </a:lnSpc>
              <a:spcAft>
                <a:spcPts val="800"/>
              </a:spcAft>
            </a:pPr>
            <a:r>
              <a:rPr lang="en-GB" dirty="0"/>
              <a:t>Will the landlord remove the old boiler/destroy evidence?</a:t>
            </a:r>
          </a:p>
          <a:p>
            <a:pPr marL="0" indent="0">
              <a:lnSpc>
                <a:spcPct val="100000"/>
              </a:lnSpc>
              <a:spcAft>
                <a:spcPts val="800"/>
              </a:spcAft>
              <a:buNone/>
            </a:pPr>
            <a:endParaRPr lang="en-GB" dirty="0"/>
          </a:p>
        </p:txBody>
      </p:sp>
    </p:spTree>
    <p:extLst>
      <p:ext uri="{BB962C8B-B14F-4D97-AF65-F5344CB8AC3E}">
        <p14:creationId xmlns:p14="http://schemas.microsoft.com/office/powerpoint/2010/main" val="15706307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AE25B-409E-469C-9DBF-A7418FC09FAB}"/>
              </a:ext>
            </a:extLst>
          </p:cNvPr>
          <p:cNvSpPr>
            <a:spLocks noGrp="1"/>
          </p:cNvSpPr>
          <p:nvPr>
            <p:ph type="title"/>
          </p:nvPr>
        </p:nvSpPr>
        <p:spPr/>
        <p:txBody>
          <a:bodyPr/>
          <a:lstStyle/>
          <a:p>
            <a:pPr algn="ctr"/>
            <a:r>
              <a:rPr lang="en-GB" dirty="0">
                <a:latin typeface="+mn-lt"/>
              </a:rPr>
              <a:t>What survivors of CO exposure tell us</a:t>
            </a:r>
          </a:p>
        </p:txBody>
      </p:sp>
      <p:sp>
        <p:nvSpPr>
          <p:cNvPr id="3" name="Content Placeholder 2">
            <a:extLst>
              <a:ext uri="{FF2B5EF4-FFF2-40B4-BE49-F238E27FC236}">
                <a16:creationId xmlns:a16="http://schemas.microsoft.com/office/drawing/2014/main" id="{35330679-27BF-4F71-AE97-EF52AF68A8B2}"/>
              </a:ext>
            </a:extLst>
          </p:cNvPr>
          <p:cNvSpPr>
            <a:spLocks noGrp="1"/>
          </p:cNvSpPr>
          <p:nvPr>
            <p:ph idx="1"/>
          </p:nvPr>
        </p:nvSpPr>
        <p:spPr>
          <a:xfrm>
            <a:off x="628650" y="1825625"/>
            <a:ext cx="7886700" cy="4920408"/>
          </a:xfrm>
        </p:spPr>
        <p:txBody>
          <a:bodyPr>
            <a:normAutofit lnSpcReduction="10000"/>
          </a:bodyPr>
          <a:lstStyle/>
          <a:p>
            <a:pPr>
              <a:lnSpc>
                <a:spcPct val="100000"/>
              </a:lnSpc>
              <a:spcAft>
                <a:spcPts val="800"/>
              </a:spcAft>
            </a:pPr>
            <a:r>
              <a:rPr lang="en-GB" dirty="0"/>
              <a:t>‘</a:t>
            </a:r>
            <a:r>
              <a:rPr lang="en-GB" b="1" dirty="0"/>
              <a:t>Not being believed by medics and family is even worse than the life long and life changing injuries that I am left with</a:t>
            </a:r>
            <a:r>
              <a:rPr lang="en-GB" dirty="0"/>
              <a:t>’. </a:t>
            </a:r>
          </a:p>
          <a:p>
            <a:pPr>
              <a:lnSpc>
                <a:spcPct val="100000"/>
              </a:lnSpc>
              <a:spcAft>
                <a:spcPts val="800"/>
              </a:spcAft>
            </a:pPr>
            <a:r>
              <a:rPr lang="en-GB" dirty="0"/>
              <a:t>This could easily be changed by the implementation of the recommendations made by HSC/E in 2000:-</a:t>
            </a:r>
          </a:p>
          <a:p>
            <a:pPr marL="541338" indent="-541338">
              <a:lnSpc>
                <a:spcPct val="100000"/>
              </a:lnSpc>
              <a:spcAft>
                <a:spcPts val="800"/>
              </a:spcAft>
              <a:buNone/>
            </a:pPr>
            <a:r>
              <a:rPr lang="en-GB" dirty="0"/>
              <a:t>   1. A levy on the gas suppliers* (we’d prefer carbon fuel industry) to pay for raising awareness &amp; for research.</a:t>
            </a:r>
          </a:p>
          <a:p>
            <a:pPr marL="541338" indent="-541338">
              <a:lnSpc>
                <a:spcPct val="100000"/>
              </a:lnSpc>
              <a:spcAft>
                <a:spcPts val="800"/>
              </a:spcAft>
              <a:buNone/>
            </a:pPr>
            <a:r>
              <a:rPr lang="en-GB" dirty="0"/>
              <a:t>   2. That the gas emergency service use equipment to test gas appliances for CO.</a:t>
            </a:r>
          </a:p>
        </p:txBody>
      </p:sp>
    </p:spTree>
    <p:extLst>
      <p:ext uri="{BB962C8B-B14F-4D97-AF65-F5344CB8AC3E}">
        <p14:creationId xmlns:p14="http://schemas.microsoft.com/office/powerpoint/2010/main" val="32160566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267F2-F8D3-41A6-BBE6-D9BF0AA87267}"/>
              </a:ext>
            </a:extLst>
          </p:cNvPr>
          <p:cNvSpPr>
            <a:spLocks noGrp="1"/>
          </p:cNvSpPr>
          <p:nvPr>
            <p:ph type="title"/>
          </p:nvPr>
        </p:nvSpPr>
        <p:spPr/>
        <p:txBody>
          <a:bodyPr/>
          <a:lstStyle/>
          <a:p>
            <a:r>
              <a:rPr lang="en-GB" dirty="0"/>
              <a:t>Please give us your views</a:t>
            </a:r>
          </a:p>
        </p:txBody>
      </p:sp>
      <p:sp>
        <p:nvSpPr>
          <p:cNvPr id="3" name="Content Placeholder 2">
            <a:extLst>
              <a:ext uri="{FF2B5EF4-FFF2-40B4-BE49-F238E27FC236}">
                <a16:creationId xmlns:a16="http://schemas.microsoft.com/office/drawing/2014/main" id="{AB464F29-AC16-4134-AA9C-E7834ED3A975}"/>
              </a:ext>
            </a:extLst>
          </p:cNvPr>
          <p:cNvSpPr>
            <a:spLocks noGrp="1"/>
          </p:cNvSpPr>
          <p:nvPr>
            <p:ph idx="1"/>
          </p:nvPr>
        </p:nvSpPr>
        <p:spPr/>
        <p:txBody>
          <a:bodyPr/>
          <a:lstStyle/>
          <a:p>
            <a:r>
              <a:rPr lang="en-GB" dirty="0"/>
              <a:t>We’d love to hear from you.</a:t>
            </a:r>
          </a:p>
          <a:p>
            <a:r>
              <a:rPr lang="en-GB" dirty="0"/>
              <a:t>What do </a:t>
            </a:r>
            <a:r>
              <a:rPr lang="en-GB" u="sng" dirty="0"/>
              <a:t>you</a:t>
            </a:r>
            <a:r>
              <a:rPr lang="en-GB" dirty="0"/>
              <a:t> think?</a:t>
            </a:r>
          </a:p>
          <a:p>
            <a:r>
              <a:rPr lang="en-GB" dirty="0"/>
              <a:t>Please tell us and please tell your MP. </a:t>
            </a:r>
          </a:p>
          <a:p>
            <a:r>
              <a:rPr lang="en-GB" dirty="0"/>
              <a:t>Our email is </a:t>
            </a:r>
            <a:r>
              <a:rPr lang="en-GB" dirty="0">
                <a:hlinkClick r:id="rId2"/>
              </a:rPr>
              <a:t>office@co-gassafety.co.uk</a:t>
            </a:r>
            <a:r>
              <a:rPr lang="en-GB" dirty="0"/>
              <a:t> </a:t>
            </a:r>
          </a:p>
          <a:p>
            <a:endParaRPr lang="en-GB" dirty="0"/>
          </a:p>
          <a:p>
            <a:r>
              <a:rPr lang="en-GB" dirty="0"/>
              <a:t>Thank you for listening</a:t>
            </a:r>
            <a:r>
              <a:rPr lang="en-GB"/>
              <a:t>. </a:t>
            </a:r>
          </a:p>
          <a:p>
            <a:pPr marL="0" indent="0">
              <a:buNone/>
            </a:pPr>
            <a:endParaRPr lang="en-GB" dirty="0"/>
          </a:p>
          <a:p>
            <a:r>
              <a:rPr lang="en-GB" dirty="0"/>
              <a:t>Any questions?</a:t>
            </a:r>
          </a:p>
        </p:txBody>
      </p:sp>
    </p:spTree>
    <p:extLst>
      <p:ext uri="{BB962C8B-B14F-4D97-AF65-F5344CB8AC3E}">
        <p14:creationId xmlns:p14="http://schemas.microsoft.com/office/powerpoint/2010/main" val="1931462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00152-78A2-4B42-9EAD-F67873EBDC03}"/>
              </a:ext>
            </a:extLst>
          </p:cNvPr>
          <p:cNvSpPr>
            <a:spLocks noGrp="1"/>
          </p:cNvSpPr>
          <p:nvPr>
            <p:ph type="title"/>
          </p:nvPr>
        </p:nvSpPr>
        <p:spPr/>
        <p:txBody>
          <a:bodyPr/>
          <a:lstStyle/>
          <a:p>
            <a:pPr algn="ctr"/>
            <a:r>
              <a:rPr lang="en-GB" dirty="0">
                <a:latin typeface="+mn-lt"/>
              </a:rPr>
              <a:t>CO-Gas Safety</a:t>
            </a:r>
          </a:p>
        </p:txBody>
      </p:sp>
      <p:sp>
        <p:nvSpPr>
          <p:cNvPr id="3" name="Content Placeholder 2">
            <a:extLst>
              <a:ext uri="{FF2B5EF4-FFF2-40B4-BE49-F238E27FC236}">
                <a16:creationId xmlns:a16="http://schemas.microsoft.com/office/drawing/2014/main" id="{AC6D899C-C142-4FE2-B939-467998A23EF4}"/>
              </a:ext>
            </a:extLst>
          </p:cNvPr>
          <p:cNvSpPr>
            <a:spLocks noGrp="1"/>
          </p:cNvSpPr>
          <p:nvPr>
            <p:ph idx="1"/>
          </p:nvPr>
        </p:nvSpPr>
        <p:spPr>
          <a:xfrm>
            <a:off x="628650" y="1474237"/>
            <a:ext cx="7886700" cy="4702726"/>
          </a:xfrm>
        </p:spPr>
        <p:txBody>
          <a:bodyPr>
            <a:normAutofit/>
          </a:bodyPr>
          <a:lstStyle/>
          <a:p>
            <a:pPr>
              <a:lnSpc>
                <a:spcPct val="107000"/>
              </a:lnSpc>
              <a:spcAft>
                <a:spcPts val="800"/>
              </a:spcAft>
            </a:pPr>
            <a:r>
              <a:rPr lang="en-GB" sz="2400" dirty="0">
                <a:effectLst/>
                <a:latin typeface="Calibri" panose="020F0502020204030204" pitchFamily="34" charset="0"/>
                <a:ea typeface="Calibri" panose="020F0502020204030204" pitchFamily="34" charset="0"/>
                <a:cs typeface="Times New Roman" panose="02020603050405020304" pitchFamily="18" charset="0"/>
              </a:rPr>
              <a:t>The charity is ru</a:t>
            </a:r>
            <a:r>
              <a:rPr lang="en-GB" sz="2400" dirty="0">
                <a:latin typeface="Calibri" panose="020F0502020204030204" pitchFamily="34" charset="0"/>
                <a:ea typeface="Calibri" panose="020F0502020204030204" pitchFamily="34" charset="0"/>
                <a:cs typeface="Times New Roman" panose="02020603050405020304" pitchFamily="18" charset="0"/>
              </a:rPr>
              <a:t>n</a:t>
            </a:r>
            <a:r>
              <a:rPr lang="en-GB" sz="2400" dirty="0">
                <a:effectLst/>
                <a:latin typeface="Calibri" panose="020F0502020204030204" pitchFamily="34" charset="0"/>
                <a:ea typeface="Calibri" panose="020F0502020204030204" pitchFamily="34" charset="0"/>
                <a:cs typeface="Times New Roman" panose="02020603050405020304" pitchFamily="18" charset="0"/>
              </a:rPr>
              <a:t> almost entirely by volunteers except for some paid admin help for data.</a:t>
            </a:r>
          </a:p>
          <a:p>
            <a:pPr>
              <a:lnSpc>
                <a:spcPct val="107000"/>
              </a:lnSpc>
              <a:spcAft>
                <a:spcPts val="800"/>
              </a:spcAft>
            </a:pPr>
            <a:r>
              <a:rPr lang="en-GB" sz="2400" dirty="0">
                <a:effectLst/>
                <a:latin typeface="Calibri" panose="020F0502020204030204" pitchFamily="34" charset="0"/>
                <a:ea typeface="Calibri" panose="020F0502020204030204" pitchFamily="34" charset="0"/>
                <a:cs typeface="Times New Roman" panose="02020603050405020304" pitchFamily="18" charset="0"/>
              </a:rPr>
              <a:t>Volunteers mainly </a:t>
            </a:r>
            <a:r>
              <a:rPr lang="en-GB" sz="2400" dirty="0">
                <a:latin typeface="Calibri" panose="020F0502020204030204" pitchFamily="34" charset="0"/>
                <a:ea typeface="Calibri" panose="020F0502020204030204" pitchFamily="34" charset="0"/>
                <a:cs typeface="Times New Roman" panose="02020603050405020304" pitchFamily="18" charset="0"/>
              </a:rPr>
              <a:t>survivors</a:t>
            </a:r>
            <a:r>
              <a:rPr lang="en-GB" sz="2400" dirty="0">
                <a:effectLst/>
                <a:latin typeface="Calibri" panose="020F0502020204030204" pitchFamily="34" charset="0"/>
                <a:ea typeface="Calibri" panose="020F0502020204030204" pitchFamily="34" charset="0"/>
                <a:cs typeface="Times New Roman" panose="02020603050405020304" pitchFamily="18" charset="0"/>
              </a:rPr>
              <a:t>/victim representatives and MPs. We have two MPs </a:t>
            </a:r>
            <a:r>
              <a:rPr lang="en-GB" sz="2400" dirty="0">
                <a:latin typeface="Calibri" panose="020F0502020204030204" pitchFamily="34" charset="0"/>
                <a:ea typeface="Calibri" panose="020F0502020204030204" pitchFamily="34" charset="0"/>
                <a:cs typeface="Times New Roman" panose="02020603050405020304" pitchFamily="18" charset="0"/>
              </a:rPr>
              <a:t>a</a:t>
            </a:r>
            <a:r>
              <a:rPr lang="en-GB" sz="2400" dirty="0">
                <a:effectLst/>
                <a:latin typeface="Calibri" panose="020F0502020204030204" pitchFamily="34" charset="0"/>
                <a:ea typeface="Calibri" panose="020F0502020204030204" pitchFamily="34" charset="0"/>
                <a:cs typeface="Times New Roman" panose="02020603050405020304" pitchFamily="18" charset="0"/>
              </a:rPr>
              <a:t>t the moment, Conservative and Labour and are looking for a Lib Dem member. </a:t>
            </a:r>
          </a:p>
          <a:p>
            <a:pPr>
              <a:lnSpc>
                <a:spcPct val="107000"/>
              </a:lnSpc>
              <a:spcAft>
                <a:spcPts val="800"/>
              </a:spcAft>
            </a:pPr>
            <a:r>
              <a:rPr lang="en-GB" sz="2400" dirty="0">
                <a:effectLst/>
                <a:latin typeface="Calibri" panose="020F0502020204030204" pitchFamily="34" charset="0"/>
                <a:ea typeface="Calibri" panose="020F0502020204030204" pitchFamily="34" charset="0"/>
                <a:cs typeface="Times New Roman" panose="02020603050405020304" pitchFamily="18" charset="0"/>
              </a:rPr>
              <a:t>We have a majority of </a:t>
            </a:r>
            <a:r>
              <a:rPr lang="en-GB" sz="2400" dirty="0">
                <a:latin typeface="Calibri" panose="020F0502020204030204" pitchFamily="34" charset="0"/>
                <a:ea typeface="Calibri" panose="020F0502020204030204" pitchFamily="34" charset="0"/>
                <a:cs typeface="Times New Roman" panose="02020603050405020304" pitchFamily="18" charset="0"/>
              </a:rPr>
              <a:t>survivor</a:t>
            </a:r>
            <a:r>
              <a:rPr lang="en-GB" sz="2400" dirty="0">
                <a:effectLst/>
                <a:latin typeface="Calibri" panose="020F0502020204030204" pitchFamily="34" charset="0"/>
                <a:ea typeface="Calibri" panose="020F0502020204030204" pitchFamily="34" charset="0"/>
                <a:cs typeface="Times New Roman" panose="02020603050405020304" pitchFamily="18" charset="0"/>
              </a:rPr>
              <a:t>/victim reps as our directors.</a:t>
            </a:r>
          </a:p>
          <a:p>
            <a:pPr>
              <a:lnSpc>
                <a:spcPct val="107000"/>
              </a:lnSpc>
              <a:spcAft>
                <a:spcPts val="800"/>
              </a:spcAft>
            </a:pPr>
            <a:r>
              <a:rPr lang="en-GB" sz="2400" dirty="0">
                <a:effectLst/>
                <a:latin typeface="Calibri" panose="020F0502020204030204" pitchFamily="34" charset="0"/>
                <a:ea typeface="Calibri" panose="020F0502020204030204" pitchFamily="34" charset="0"/>
                <a:cs typeface="Times New Roman" panose="02020603050405020304" pitchFamily="18" charset="0"/>
              </a:rPr>
              <a:t>I’m a barrister – got into safety after our older son suffered a clot on the brain after an accident at an activity holiday centre. Wrong First </a:t>
            </a:r>
            <a:r>
              <a:rPr lang="en-GB" sz="2400" dirty="0">
                <a:latin typeface="Calibri" panose="020F0502020204030204" pitchFamily="34" charset="0"/>
                <a:ea typeface="Calibri" panose="020F0502020204030204" pitchFamily="34" charset="0"/>
                <a:cs typeface="Times New Roman" panose="02020603050405020304" pitchFamily="18" charset="0"/>
              </a:rPr>
              <a:t>A</a:t>
            </a:r>
            <a:r>
              <a:rPr lang="en-GB" sz="2400" dirty="0">
                <a:effectLst/>
                <a:latin typeface="Calibri" panose="020F0502020204030204" pitchFamily="34" charset="0"/>
                <a:ea typeface="Calibri" panose="020F0502020204030204" pitchFamily="34" charset="0"/>
                <a:cs typeface="Times New Roman" panose="02020603050405020304" pitchFamily="18" charset="0"/>
              </a:rPr>
              <a:t>id.</a:t>
            </a:r>
          </a:p>
          <a:p>
            <a:endParaRPr lang="en-GB" dirty="0"/>
          </a:p>
        </p:txBody>
      </p:sp>
    </p:spTree>
    <p:extLst>
      <p:ext uri="{BB962C8B-B14F-4D97-AF65-F5344CB8AC3E}">
        <p14:creationId xmlns:p14="http://schemas.microsoft.com/office/powerpoint/2010/main" val="1984235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5F424-1AD9-4B27-831E-4EB4E6ACC52C}"/>
              </a:ext>
            </a:extLst>
          </p:cNvPr>
          <p:cNvSpPr>
            <a:spLocks noGrp="1"/>
          </p:cNvSpPr>
          <p:nvPr>
            <p:ph type="title"/>
          </p:nvPr>
        </p:nvSpPr>
        <p:spPr/>
        <p:txBody>
          <a:bodyPr/>
          <a:lstStyle/>
          <a:p>
            <a:pPr algn="ctr"/>
            <a:r>
              <a:rPr lang="en-GB" dirty="0">
                <a:latin typeface="+mn-lt"/>
              </a:rPr>
              <a:t>CO-Gas Safety</a:t>
            </a:r>
          </a:p>
        </p:txBody>
      </p:sp>
      <p:sp>
        <p:nvSpPr>
          <p:cNvPr id="3" name="Content Placeholder 2">
            <a:extLst>
              <a:ext uri="{FF2B5EF4-FFF2-40B4-BE49-F238E27FC236}">
                <a16:creationId xmlns:a16="http://schemas.microsoft.com/office/drawing/2014/main" id="{B6DFE540-7E4A-4555-A14C-CA980583A5CB}"/>
              </a:ext>
            </a:extLst>
          </p:cNvPr>
          <p:cNvSpPr>
            <a:spLocks noGrp="1"/>
          </p:cNvSpPr>
          <p:nvPr>
            <p:ph idx="1"/>
          </p:nvPr>
        </p:nvSpPr>
        <p:spPr>
          <a:xfrm>
            <a:off x="628650" y="1453243"/>
            <a:ext cx="7886700" cy="4723720"/>
          </a:xfrm>
        </p:spPr>
        <p:txBody>
          <a:bodyPr>
            <a:normAutofit lnSpcReduction="10000"/>
          </a:bodyPr>
          <a:lstStyle/>
          <a:p>
            <a:pPr>
              <a:lnSpc>
                <a:spcPct val="107000"/>
              </a:lnSpc>
              <a:spcAft>
                <a:spcPts val="800"/>
              </a:spcAft>
            </a:pPr>
            <a:r>
              <a:rPr lang="en-GB" sz="2800" dirty="0">
                <a:effectLst/>
                <a:latin typeface="Calibri" panose="020F0502020204030204" pitchFamily="34" charset="0"/>
                <a:ea typeface="Calibri" panose="020F0502020204030204" pitchFamily="34" charset="0"/>
                <a:cs typeface="Times New Roman" panose="02020603050405020304" pitchFamily="18" charset="0"/>
              </a:rPr>
              <a:t>I helped get the law changed to license children’s activity holidays. </a:t>
            </a:r>
            <a:r>
              <a:rPr lang="en-GB" sz="2800" dirty="0">
                <a:latin typeface="Calibri" panose="020F0502020204030204" pitchFamily="34" charset="0"/>
                <a:ea typeface="Calibri" panose="020F0502020204030204" pitchFamily="34" charset="0"/>
                <a:cs typeface="Times New Roman" panose="02020603050405020304" pitchFamily="18" charset="0"/>
              </a:rPr>
              <a:t>Met Molly Maher</a:t>
            </a:r>
            <a:r>
              <a:rPr lang="en-GB" dirty="0">
                <a:latin typeface="Calibri" panose="020F0502020204030204" pitchFamily="34" charset="0"/>
                <a:ea typeface="Calibri" panose="020F0502020204030204" pitchFamily="34" charset="0"/>
                <a:cs typeface="Times New Roman" panose="02020603050405020304" pitchFamily="18" charset="0"/>
              </a:rPr>
              <a:t> – her son Gary died &amp; daughter Sheree injured by CO poisoning in Tenerife 1985.</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800" dirty="0">
                <a:effectLst/>
                <a:latin typeface="Calibri" panose="020F0502020204030204" pitchFamily="34" charset="0"/>
                <a:ea typeface="Calibri" panose="020F0502020204030204" pitchFamily="34" charset="0"/>
                <a:cs typeface="Times New Roman" panose="02020603050405020304" pitchFamily="18" charset="0"/>
              </a:rPr>
              <a:t>CO-Gas Safety was founded by Molly Maher and launched at the House of Commons in 1995.             Sadly Molly died in April 2020.</a:t>
            </a:r>
          </a:p>
          <a:p>
            <a:pPr marL="0" indent="0">
              <a:lnSpc>
                <a:spcPct val="107000"/>
              </a:lnSpc>
              <a:spcAft>
                <a:spcPts val="800"/>
              </a:spcAft>
              <a:buNone/>
            </a:pPr>
            <a:endParaRPr lang="en-GB" sz="28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800" b="1" dirty="0">
                <a:latin typeface="Calibri" panose="020F0502020204030204" pitchFamily="34" charset="0"/>
                <a:ea typeface="Calibri" panose="020F0502020204030204" pitchFamily="34" charset="0"/>
                <a:cs typeface="Times New Roman" panose="02020603050405020304" pitchFamily="18" charset="0"/>
              </a:rPr>
              <a:t>I k</a:t>
            </a:r>
            <a:r>
              <a:rPr lang="en-GB" sz="2800" b="1" dirty="0">
                <a:effectLst/>
                <a:latin typeface="Calibri" panose="020F0502020204030204" pitchFamily="34" charset="0"/>
                <a:ea typeface="Calibri" panose="020F0502020204030204" pitchFamily="34" charset="0"/>
                <a:cs typeface="Times New Roman" panose="02020603050405020304" pitchFamily="18" charset="0"/>
              </a:rPr>
              <a:t>new nothing about CO when I started.</a:t>
            </a:r>
          </a:p>
          <a:p>
            <a:endParaRPr lang="en-GB" dirty="0"/>
          </a:p>
        </p:txBody>
      </p:sp>
    </p:spTree>
    <p:extLst>
      <p:ext uri="{BB962C8B-B14F-4D97-AF65-F5344CB8AC3E}">
        <p14:creationId xmlns:p14="http://schemas.microsoft.com/office/powerpoint/2010/main" val="2546698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7857A12-5376-4384-9666-D42C840FA6D9}"/>
              </a:ext>
            </a:extLst>
          </p:cNvPr>
          <p:cNvPicPr/>
          <p:nvPr/>
        </p:nvPicPr>
        <p:blipFill rotWithShape="1">
          <a:blip r:embed="rId3"/>
          <a:srcRect t="9540" b="10079"/>
          <a:stretch/>
        </p:blipFill>
        <p:spPr>
          <a:xfrm>
            <a:off x="2034073" y="530942"/>
            <a:ext cx="4374631" cy="4395019"/>
          </a:xfrm>
          <a:prstGeom prst="rect">
            <a:avLst/>
          </a:prstGeom>
        </p:spPr>
      </p:pic>
      <p:sp>
        <p:nvSpPr>
          <p:cNvPr id="3" name="TextBox 2">
            <a:extLst>
              <a:ext uri="{FF2B5EF4-FFF2-40B4-BE49-F238E27FC236}">
                <a16:creationId xmlns:a16="http://schemas.microsoft.com/office/drawing/2014/main" id="{87946FBC-962D-412E-A76A-5C335E29AF7C}"/>
              </a:ext>
            </a:extLst>
          </p:cNvPr>
          <p:cNvSpPr txBox="1"/>
          <p:nvPr/>
        </p:nvSpPr>
        <p:spPr>
          <a:xfrm>
            <a:off x="2034073" y="5339918"/>
            <a:ext cx="4374631" cy="923330"/>
          </a:xfrm>
          <a:prstGeom prst="rect">
            <a:avLst/>
          </a:prstGeom>
          <a:noFill/>
        </p:spPr>
        <p:txBody>
          <a:bodyPr wrap="square" rtlCol="0">
            <a:spAutoFit/>
          </a:bodyPr>
          <a:lstStyle/>
          <a:p>
            <a:pPr algn="ctr"/>
            <a:r>
              <a:rPr lang="en-US" sz="1800" b="0" i="0" dirty="0">
                <a:solidFill>
                  <a:srgbClr val="000000"/>
                </a:solidFill>
                <a:effectLst/>
                <a:latin typeface="inherit"/>
              </a:rPr>
              <a:t>© Copyright CO-Gas Safety 2021</a:t>
            </a:r>
            <a:endParaRPr lang="en-US" sz="1800" b="0" i="0" dirty="0">
              <a:solidFill>
                <a:srgbClr val="201F1E"/>
              </a:solidFill>
              <a:effectLst/>
              <a:latin typeface="Calibri" panose="020F0502020204030204" pitchFamily="34" charset="0"/>
            </a:endParaRPr>
          </a:p>
          <a:p>
            <a:pPr algn="ctr"/>
            <a:r>
              <a:rPr lang="en-US" sz="1800" b="0" i="0" u="sng" dirty="0">
                <a:solidFill>
                  <a:srgbClr val="0563C1"/>
                </a:solidFill>
                <a:effectLst/>
                <a:latin typeface="inherit"/>
                <a:hlinkClick r:id="rId4"/>
              </a:rPr>
              <a:t>www.co-gassafety.co.uk</a:t>
            </a:r>
            <a:endParaRPr lang="en-US" sz="1800" b="0" i="0" dirty="0">
              <a:solidFill>
                <a:srgbClr val="201F1E"/>
              </a:solidFill>
              <a:effectLst/>
              <a:latin typeface="Calibri" panose="020F0502020204030204" pitchFamily="34" charset="0"/>
            </a:endParaRPr>
          </a:p>
          <a:p>
            <a:pPr algn="ctr"/>
            <a:r>
              <a:rPr lang="en-US" sz="1800" b="0" i="0" dirty="0">
                <a:solidFill>
                  <a:srgbClr val="000000"/>
                </a:solidFill>
                <a:effectLst/>
                <a:latin typeface="inherit"/>
              </a:rPr>
              <a:t>Kindly drawn at our request by Chihiro</a:t>
            </a:r>
            <a:endParaRPr lang="en-US" sz="1800" b="0" i="0" dirty="0">
              <a:solidFill>
                <a:srgbClr val="201F1E"/>
              </a:solidFill>
              <a:effectLst/>
              <a:latin typeface="Calibri" panose="020F0502020204030204" pitchFamily="34" charset="0"/>
            </a:endParaRPr>
          </a:p>
        </p:txBody>
      </p:sp>
    </p:spTree>
    <p:extLst>
      <p:ext uri="{BB962C8B-B14F-4D97-AF65-F5344CB8AC3E}">
        <p14:creationId xmlns:p14="http://schemas.microsoft.com/office/powerpoint/2010/main" val="2822163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4C8A0-9847-4622-87E8-260376F72597}"/>
              </a:ext>
            </a:extLst>
          </p:cNvPr>
          <p:cNvSpPr>
            <a:spLocks noGrp="1"/>
          </p:cNvSpPr>
          <p:nvPr>
            <p:ph type="title"/>
          </p:nvPr>
        </p:nvSpPr>
        <p:spPr>
          <a:xfrm>
            <a:off x="628650" y="365127"/>
            <a:ext cx="7886700" cy="707894"/>
          </a:xfrm>
        </p:spPr>
        <p:txBody>
          <a:bodyPr/>
          <a:lstStyle/>
          <a:p>
            <a:pPr algn="ctr"/>
            <a:r>
              <a:rPr lang="en-GB" dirty="0">
                <a:latin typeface="+mn-lt"/>
              </a:rPr>
              <a:t>Carbon Monoxide</a:t>
            </a:r>
          </a:p>
        </p:txBody>
      </p:sp>
      <p:sp>
        <p:nvSpPr>
          <p:cNvPr id="3" name="Content Placeholder 2">
            <a:extLst>
              <a:ext uri="{FF2B5EF4-FFF2-40B4-BE49-F238E27FC236}">
                <a16:creationId xmlns:a16="http://schemas.microsoft.com/office/drawing/2014/main" id="{7D9B6889-DD20-4BE2-84E9-6252CC6358BF}"/>
              </a:ext>
            </a:extLst>
          </p:cNvPr>
          <p:cNvSpPr>
            <a:spLocks noGrp="1"/>
          </p:cNvSpPr>
          <p:nvPr>
            <p:ph idx="1"/>
          </p:nvPr>
        </p:nvSpPr>
        <p:spPr>
          <a:xfrm>
            <a:off x="628650" y="1379425"/>
            <a:ext cx="7886700" cy="5206482"/>
          </a:xfrm>
        </p:spPr>
        <p:txBody>
          <a:bodyPr>
            <a:normAutofit fontScale="92500" lnSpcReduction="10000"/>
          </a:bodyPr>
          <a:lstStyle/>
          <a:p>
            <a:pPr>
              <a:lnSpc>
                <a:spcPct val="107000"/>
              </a:lnSpc>
              <a:spcAft>
                <a:spcPts val="800"/>
              </a:spcAft>
            </a:pPr>
            <a:r>
              <a:rPr lang="en-GB" dirty="0"/>
              <a:t>CO is a product of combustion – also used as a marker for other products of combustion (nitrogen dioxide).</a:t>
            </a:r>
          </a:p>
          <a:p>
            <a:pPr>
              <a:lnSpc>
                <a:spcPct val="107000"/>
              </a:lnSpc>
              <a:spcAft>
                <a:spcPts val="800"/>
              </a:spcAft>
            </a:pPr>
            <a:r>
              <a:rPr lang="en-GB" dirty="0"/>
              <a:t>CO cannot be sensed using human senses.</a:t>
            </a:r>
          </a:p>
          <a:p>
            <a:pPr>
              <a:lnSpc>
                <a:spcPct val="107000"/>
              </a:lnSpc>
              <a:spcAft>
                <a:spcPts val="800"/>
              </a:spcAft>
            </a:pPr>
            <a:r>
              <a:rPr lang="en-GB" dirty="0"/>
              <a:t>CO is so deadly it’s measured in PPM (parts per million).</a:t>
            </a:r>
          </a:p>
          <a:p>
            <a:pPr>
              <a:lnSpc>
                <a:spcPct val="107000"/>
              </a:lnSpc>
              <a:spcAft>
                <a:spcPts val="600"/>
              </a:spcAft>
            </a:pPr>
            <a:r>
              <a:rPr lang="en-GB" b="1" dirty="0"/>
              <a:t>Less than 2% of CO in the air can kill in between one and three minutes</a:t>
            </a:r>
            <a:r>
              <a:rPr lang="en-GB" dirty="0"/>
              <a:t>.</a:t>
            </a:r>
            <a:r>
              <a:rPr lang="en-US" sz="2800" dirty="0">
                <a:solidFill>
                  <a:srgbClr val="0000FF"/>
                </a:solidFill>
                <a:effectLst/>
                <a:ea typeface="Times New Roman" panose="02020603050405020304" pitchFamily="18" charset="0"/>
                <a:cs typeface="Calibri" panose="020F0502020204030204" pitchFamily="34" charset="0"/>
                <a:hlinkClick r:id="rId3"/>
              </a:rPr>
              <a:t> </a:t>
            </a:r>
            <a:r>
              <a:rPr lang="en-US" sz="1500" dirty="0">
                <a:solidFill>
                  <a:srgbClr val="0000FF"/>
                </a:solidFill>
                <a:effectLst/>
                <a:ea typeface="Times New Roman" panose="02020603050405020304" pitchFamily="18" charset="0"/>
                <a:cs typeface="Calibri" panose="020F0502020204030204" pitchFamily="34" charset="0"/>
                <a:hlinkClick r:id="rId3"/>
              </a:rPr>
              <a:t>http://www.hse.gov.uk/foi/internalops/hid_circs/technical_osd/spc_tech_osd_30/spctecosd30.pdf</a:t>
            </a:r>
            <a:r>
              <a:rPr lang="en-US" sz="1500" dirty="0">
                <a:solidFill>
                  <a:srgbClr val="0000FF"/>
                </a:solidFill>
                <a:effectLst/>
                <a:ea typeface="Times New Roman" panose="02020603050405020304" pitchFamily="18" charset="0"/>
              </a:rPr>
              <a:t> </a:t>
            </a:r>
            <a:r>
              <a:rPr lang="en-US" sz="1500" dirty="0">
                <a:solidFill>
                  <a:srgbClr val="000000"/>
                </a:solidFill>
                <a:effectLst/>
                <a:ea typeface="Times New Roman" panose="02020603050405020304" pitchFamily="18" charset="0"/>
              </a:rPr>
              <a:t> </a:t>
            </a:r>
          </a:p>
          <a:p>
            <a:pPr marL="0" indent="0">
              <a:lnSpc>
                <a:spcPct val="107000"/>
              </a:lnSpc>
              <a:spcBef>
                <a:spcPts val="0"/>
              </a:spcBef>
              <a:spcAft>
                <a:spcPts val="800"/>
              </a:spcAft>
              <a:buNone/>
            </a:pPr>
            <a:r>
              <a:rPr lang="en-US" sz="1300" dirty="0">
                <a:solidFill>
                  <a:srgbClr val="000000"/>
                </a:solidFill>
                <a:ea typeface="Times New Roman" panose="02020603050405020304" pitchFamily="18" charset="0"/>
              </a:rPr>
              <a:t>       </a:t>
            </a:r>
            <a:r>
              <a:rPr lang="en-US" sz="1700" dirty="0">
                <a:solidFill>
                  <a:srgbClr val="000000"/>
                </a:solidFill>
                <a:effectLst/>
                <a:ea typeface="Times New Roman" panose="02020603050405020304" pitchFamily="18" charset="0"/>
              </a:rPr>
              <a:t>see Para 74 table 23 page 26</a:t>
            </a:r>
            <a:endParaRPr lang="en-GB" sz="1700" dirty="0">
              <a:solidFill>
                <a:srgbClr val="000000"/>
              </a:solidFill>
              <a:effectLst/>
              <a:ea typeface="Times New Roman" panose="02020603050405020304" pitchFamily="18" charset="0"/>
            </a:endParaRPr>
          </a:p>
          <a:p>
            <a:pPr>
              <a:lnSpc>
                <a:spcPct val="107000"/>
              </a:lnSpc>
              <a:spcAft>
                <a:spcPts val="800"/>
              </a:spcAft>
            </a:pPr>
            <a:r>
              <a:rPr lang="en-GB" sz="2800" i="1" dirty="0">
                <a:effectLst/>
                <a:ea typeface="Calibri" panose="020F0502020204030204" pitchFamily="34" charset="0"/>
              </a:rPr>
              <a:t>‘12,800 ppm  Immediate effect, unconscious after 2 to 3 breaths, danger of death in 1 to 3 minutes’</a:t>
            </a:r>
          </a:p>
        </p:txBody>
      </p:sp>
    </p:spTree>
    <p:extLst>
      <p:ext uri="{BB962C8B-B14F-4D97-AF65-F5344CB8AC3E}">
        <p14:creationId xmlns:p14="http://schemas.microsoft.com/office/powerpoint/2010/main" val="4210969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7702B-EA91-4A2C-B387-0D5A69EA5433}"/>
              </a:ext>
            </a:extLst>
          </p:cNvPr>
          <p:cNvSpPr>
            <a:spLocks noGrp="1"/>
          </p:cNvSpPr>
          <p:nvPr>
            <p:ph type="title"/>
          </p:nvPr>
        </p:nvSpPr>
        <p:spPr/>
        <p:txBody>
          <a:bodyPr/>
          <a:lstStyle/>
          <a:p>
            <a:r>
              <a:rPr lang="en-GB" dirty="0">
                <a:latin typeface="+mn-lt"/>
              </a:rPr>
              <a:t>How to prevent deaths &amp; injuries</a:t>
            </a:r>
          </a:p>
        </p:txBody>
      </p:sp>
      <p:sp>
        <p:nvSpPr>
          <p:cNvPr id="3" name="Content Placeholder 2">
            <a:extLst>
              <a:ext uri="{FF2B5EF4-FFF2-40B4-BE49-F238E27FC236}">
                <a16:creationId xmlns:a16="http://schemas.microsoft.com/office/drawing/2014/main" id="{B31D25BD-69E4-46AC-8531-3466428FC72C}"/>
              </a:ext>
            </a:extLst>
          </p:cNvPr>
          <p:cNvSpPr>
            <a:spLocks noGrp="1"/>
          </p:cNvSpPr>
          <p:nvPr>
            <p:ph idx="1"/>
          </p:nvPr>
        </p:nvSpPr>
        <p:spPr>
          <a:xfrm>
            <a:off x="628650" y="1825624"/>
            <a:ext cx="7886700" cy="4869090"/>
          </a:xfrm>
        </p:spPr>
        <p:txBody>
          <a:bodyPr>
            <a:normAutofit lnSpcReduction="10000"/>
          </a:bodyPr>
          <a:lstStyle/>
          <a:p>
            <a:r>
              <a:rPr lang="en-GB" dirty="0"/>
              <a:t>Awareness of the dangers of CO – all carbon based fuels, all appliances, all scenarios.</a:t>
            </a:r>
          </a:p>
          <a:p>
            <a:pPr marL="0" indent="0">
              <a:buNone/>
            </a:pPr>
            <a:endParaRPr lang="en-GB" dirty="0"/>
          </a:p>
          <a:p>
            <a:r>
              <a:rPr lang="en-GB" dirty="0"/>
              <a:t>Prevention by awareness, proper servicing by  qualified people testing flue gases, chimney &amp; flue sweeping, ventilation and, as an extra safeguard, a CO alarm to EN 50291. </a:t>
            </a:r>
          </a:p>
          <a:p>
            <a:pPr marL="0" indent="0">
              <a:buNone/>
            </a:pPr>
            <a:endParaRPr lang="en-GB" dirty="0"/>
          </a:p>
          <a:p>
            <a:pPr>
              <a:lnSpc>
                <a:spcPct val="110000"/>
              </a:lnSpc>
              <a:spcBef>
                <a:spcPts val="0"/>
              </a:spcBef>
            </a:pPr>
            <a:r>
              <a:rPr lang="en-GB" dirty="0"/>
              <a:t>Why ‘extra safeguard’?</a:t>
            </a:r>
          </a:p>
          <a:p>
            <a:pPr marL="0" indent="0">
              <a:lnSpc>
                <a:spcPct val="110000"/>
              </a:lnSpc>
              <a:spcBef>
                <a:spcPts val="0"/>
              </a:spcBef>
              <a:buNone/>
            </a:pPr>
            <a:r>
              <a:rPr lang="en-GB" dirty="0"/>
              <a:t>   Because ideally better not to be exposed to CO.</a:t>
            </a:r>
          </a:p>
          <a:p>
            <a:pPr marL="0" indent="0">
              <a:lnSpc>
                <a:spcPct val="110000"/>
              </a:lnSpc>
              <a:spcBef>
                <a:spcPts val="0"/>
              </a:spcBef>
              <a:buNone/>
            </a:pPr>
            <a:r>
              <a:rPr lang="en-GB" dirty="0"/>
              <a:t>   Also because alarm levels are quite high. </a:t>
            </a:r>
          </a:p>
          <a:p>
            <a:pPr marL="0" indent="0">
              <a:lnSpc>
                <a:spcPct val="110000"/>
              </a:lnSpc>
              <a:spcBef>
                <a:spcPts val="0"/>
              </a:spcBef>
              <a:buNone/>
            </a:pPr>
            <a:endParaRPr lang="en-GB" dirty="0"/>
          </a:p>
        </p:txBody>
      </p:sp>
    </p:spTree>
    <p:extLst>
      <p:ext uri="{BB962C8B-B14F-4D97-AF65-F5344CB8AC3E}">
        <p14:creationId xmlns:p14="http://schemas.microsoft.com/office/powerpoint/2010/main" val="3861750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F4D0A-733C-4EBE-93CA-079AD1DB69EE}"/>
              </a:ext>
            </a:extLst>
          </p:cNvPr>
          <p:cNvSpPr>
            <a:spLocks noGrp="1"/>
          </p:cNvSpPr>
          <p:nvPr>
            <p:ph type="title"/>
          </p:nvPr>
        </p:nvSpPr>
        <p:spPr/>
        <p:txBody>
          <a:bodyPr/>
          <a:lstStyle/>
          <a:p>
            <a:pPr algn="ctr"/>
            <a:r>
              <a:rPr lang="en-GB" dirty="0">
                <a:latin typeface="+mn-lt"/>
              </a:rPr>
              <a:t>What happens on a CO incident</a:t>
            </a:r>
          </a:p>
        </p:txBody>
      </p:sp>
      <p:sp>
        <p:nvSpPr>
          <p:cNvPr id="3" name="Content Placeholder 2">
            <a:extLst>
              <a:ext uri="{FF2B5EF4-FFF2-40B4-BE49-F238E27FC236}">
                <a16:creationId xmlns:a16="http://schemas.microsoft.com/office/drawing/2014/main" id="{2B9FDD79-4C4B-402A-AB2E-CA8AC0E6A081}"/>
              </a:ext>
            </a:extLst>
          </p:cNvPr>
          <p:cNvSpPr>
            <a:spLocks noGrp="1"/>
          </p:cNvSpPr>
          <p:nvPr>
            <p:ph idx="1"/>
          </p:nvPr>
        </p:nvSpPr>
        <p:spPr>
          <a:xfrm>
            <a:off x="628650" y="1494064"/>
            <a:ext cx="7886700" cy="5143500"/>
          </a:xfrm>
        </p:spPr>
        <p:txBody>
          <a:bodyPr>
            <a:normAutofit fontScale="92500" lnSpcReduction="10000"/>
          </a:bodyPr>
          <a:lstStyle/>
          <a:p>
            <a:pPr>
              <a:lnSpc>
                <a:spcPct val="100000"/>
              </a:lnSpc>
              <a:spcAft>
                <a:spcPts val="800"/>
              </a:spcAft>
            </a:pPr>
            <a:r>
              <a:rPr lang="en-GB" dirty="0"/>
              <a:t>If there is a proved death from CO, HSE undertakes an investigation. BUT it takes time for test of CO on death.</a:t>
            </a:r>
          </a:p>
          <a:p>
            <a:pPr>
              <a:lnSpc>
                <a:spcPct val="100000"/>
              </a:lnSpc>
              <a:spcAft>
                <a:spcPts val="800"/>
              </a:spcAft>
            </a:pPr>
            <a:r>
              <a:rPr lang="en-GB" dirty="0"/>
              <a:t>The investigation could be days, weeks or more after the death. Time erodes evidence.</a:t>
            </a:r>
          </a:p>
          <a:p>
            <a:pPr>
              <a:lnSpc>
                <a:spcPct val="100000"/>
              </a:lnSpc>
              <a:spcAft>
                <a:spcPts val="800"/>
              </a:spcAft>
            </a:pPr>
            <a:r>
              <a:rPr lang="en-GB" dirty="0"/>
              <a:t>RIDDOR – Reporting of Injuries, Diseases and Dangerous Occurrences Regs. 2013</a:t>
            </a:r>
          </a:p>
          <a:p>
            <a:pPr marL="0" indent="0">
              <a:lnSpc>
                <a:spcPct val="100000"/>
              </a:lnSpc>
              <a:spcAft>
                <a:spcPts val="800"/>
              </a:spcAft>
              <a:buNone/>
            </a:pPr>
            <a:r>
              <a:rPr lang="en-GB" dirty="0"/>
              <a:t>Basically deals with work place incidents. Gas suppliers &amp; RGEs must report to HSE, if danger could cause death unconsciousness or hospital. Usual interpretation?</a:t>
            </a:r>
          </a:p>
          <a:p>
            <a:pPr marL="0" indent="0">
              <a:lnSpc>
                <a:spcPct val="100000"/>
              </a:lnSpc>
              <a:spcAft>
                <a:spcPts val="800"/>
              </a:spcAft>
              <a:buNone/>
            </a:pPr>
            <a:r>
              <a:rPr lang="en-GB" b="1" dirty="0"/>
              <a:t>HSE under no duty to investigate but usually investigates deaths IF it’s proved to be caused by CO. </a:t>
            </a:r>
          </a:p>
          <a:p>
            <a:pPr marL="0" indent="0">
              <a:lnSpc>
                <a:spcPct val="100000"/>
              </a:lnSpc>
              <a:spcAft>
                <a:spcPts val="800"/>
              </a:spcAft>
              <a:buNone/>
            </a:pPr>
            <a:endParaRPr lang="en-GB" dirty="0"/>
          </a:p>
        </p:txBody>
      </p:sp>
    </p:spTree>
    <p:extLst>
      <p:ext uri="{BB962C8B-B14F-4D97-AF65-F5344CB8AC3E}">
        <p14:creationId xmlns:p14="http://schemas.microsoft.com/office/powerpoint/2010/main" val="10836205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1EDA7-E8B7-42F9-9A3B-B9369433C245}"/>
              </a:ext>
            </a:extLst>
          </p:cNvPr>
          <p:cNvSpPr>
            <a:spLocks noGrp="1"/>
          </p:cNvSpPr>
          <p:nvPr>
            <p:ph type="title"/>
          </p:nvPr>
        </p:nvSpPr>
        <p:spPr/>
        <p:txBody>
          <a:bodyPr/>
          <a:lstStyle/>
          <a:p>
            <a:r>
              <a:rPr lang="en-GB" dirty="0"/>
              <a:t>What happens when consumer calls gas emergency service?</a:t>
            </a:r>
          </a:p>
        </p:txBody>
      </p:sp>
      <p:sp>
        <p:nvSpPr>
          <p:cNvPr id="3" name="Content Placeholder 2">
            <a:extLst>
              <a:ext uri="{FF2B5EF4-FFF2-40B4-BE49-F238E27FC236}">
                <a16:creationId xmlns:a16="http://schemas.microsoft.com/office/drawing/2014/main" id="{ADA98A1B-0C27-4DAB-9069-D8A126E24256}"/>
              </a:ext>
            </a:extLst>
          </p:cNvPr>
          <p:cNvSpPr>
            <a:spLocks noGrp="1"/>
          </p:cNvSpPr>
          <p:nvPr>
            <p:ph idx="1"/>
          </p:nvPr>
        </p:nvSpPr>
        <p:spPr>
          <a:xfrm>
            <a:off x="628650" y="1825625"/>
            <a:ext cx="7886700" cy="4558846"/>
          </a:xfrm>
        </p:spPr>
        <p:txBody>
          <a:bodyPr>
            <a:normAutofit fontScale="92500" lnSpcReduction="10000"/>
          </a:bodyPr>
          <a:lstStyle/>
          <a:p>
            <a:r>
              <a:rPr lang="en-GB" dirty="0"/>
              <a:t>If consumer suspects gas leak or CO emission, consumer calls 0800 111999. </a:t>
            </a:r>
          </a:p>
          <a:p>
            <a:r>
              <a:rPr lang="en-GB" dirty="0"/>
              <a:t>On the phone, consumer told to ‘turn off appliances, open windows &amp; doors and get out’.</a:t>
            </a:r>
          </a:p>
          <a:p>
            <a:r>
              <a:rPr lang="en-GB" dirty="0"/>
              <a:t>First Call Operators (FCOs) from gas emergency service can test for gas but not CO. </a:t>
            </a:r>
          </a:p>
          <a:p>
            <a:r>
              <a:rPr lang="en-GB" dirty="0"/>
              <a:t>FCOs also have Personal Alarm Monitors (PAMs) for CO but by the time the FCO arrives usually the CO will have disappeared. </a:t>
            </a:r>
          </a:p>
          <a:p>
            <a:r>
              <a:rPr lang="en-GB" dirty="0"/>
              <a:t>Survivor may be told to go to the GP/A &amp; E or may not. Blood or breath test likely to be unreliable after time &amp; breathing oxygen/air. Huge danger of a false negative.</a:t>
            </a:r>
          </a:p>
        </p:txBody>
      </p:sp>
    </p:spTree>
    <p:extLst>
      <p:ext uri="{BB962C8B-B14F-4D97-AF65-F5344CB8AC3E}">
        <p14:creationId xmlns:p14="http://schemas.microsoft.com/office/powerpoint/2010/main" val="3980400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9E68F-14A4-4081-9A97-67ED13E07E53}"/>
              </a:ext>
            </a:extLst>
          </p:cNvPr>
          <p:cNvSpPr>
            <a:spLocks noGrp="1"/>
          </p:cNvSpPr>
          <p:nvPr>
            <p:ph type="title"/>
          </p:nvPr>
        </p:nvSpPr>
        <p:spPr>
          <a:xfrm>
            <a:off x="628650" y="512610"/>
            <a:ext cx="7886700" cy="959821"/>
          </a:xfrm>
        </p:spPr>
        <p:txBody>
          <a:bodyPr>
            <a:noAutofit/>
          </a:bodyPr>
          <a:lstStyle/>
          <a:p>
            <a:pPr algn="ctr"/>
            <a:r>
              <a:rPr lang="en-GB" dirty="0">
                <a:latin typeface="+mn-lt"/>
              </a:rPr>
              <a:t>More reliable to test air &amp; then appliances for CO </a:t>
            </a:r>
          </a:p>
        </p:txBody>
      </p:sp>
      <p:sp>
        <p:nvSpPr>
          <p:cNvPr id="3" name="Content Placeholder 2">
            <a:extLst>
              <a:ext uri="{FF2B5EF4-FFF2-40B4-BE49-F238E27FC236}">
                <a16:creationId xmlns:a16="http://schemas.microsoft.com/office/drawing/2014/main" id="{615BFD8F-7122-478D-B397-E6374529DF99}"/>
              </a:ext>
            </a:extLst>
          </p:cNvPr>
          <p:cNvSpPr>
            <a:spLocks noGrp="1"/>
          </p:cNvSpPr>
          <p:nvPr>
            <p:ph idx="1"/>
          </p:nvPr>
        </p:nvSpPr>
        <p:spPr>
          <a:xfrm>
            <a:off x="540159" y="1776801"/>
            <a:ext cx="8207440" cy="4775066"/>
          </a:xfrm>
        </p:spPr>
        <p:txBody>
          <a:bodyPr>
            <a:normAutofit fontScale="70000" lnSpcReduction="20000"/>
          </a:bodyPr>
          <a:lstStyle/>
          <a:p>
            <a:pPr marL="0" indent="0">
              <a:lnSpc>
                <a:spcPct val="120000"/>
              </a:lnSpc>
              <a:spcBef>
                <a:spcPts val="0"/>
              </a:spcBef>
              <a:spcAft>
                <a:spcPts val="1200"/>
              </a:spcAft>
              <a:buNone/>
            </a:pPr>
            <a:r>
              <a:rPr lang="en-GB" sz="3100" b="1" dirty="0"/>
              <a:t>The gas emergency service does not test air or gas appliances for CO. Why not?</a:t>
            </a:r>
            <a:endParaRPr lang="en-GB" sz="3100" dirty="0"/>
          </a:p>
          <a:p>
            <a:pPr marL="0" indent="0">
              <a:lnSpc>
                <a:spcPct val="120000"/>
              </a:lnSpc>
              <a:spcBef>
                <a:spcPts val="0"/>
              </a:spcBef>
              <a:spcAft>
                <a:spcPts val="1200"/>
              </a:spcAft>
              <a:buNone/>
            </a:pPr>
            <a:r>
              <a:rPr lang="en-GB" sz="3100" b="1" dirty="0"/>
              <a:t>In our experience what is obviously needed is for the gas emergency service to test the air for CO – known as a sweep test - BS 7967.  </a:t>
            </a:r>
          </a:p>
          <a:p>
            <a:pPr marL="0" indent="0">
              <a:lnSpc>
                <a:spcPct val="120000"/>
              </a:lnSpc>
              <a:spcBef>
                <a:spcPts val="0"/>
              </a:spcBef>
              <a:buNone/>
            </a:pPr>
            <a:r>
              <a:rPr lang="en-GB" sz="3100" dirty="0"/>
              <a:t>Appliances need to be relit.</a:t>
            </a:r>
          </a:p>
          <a:p>
            <a:pPr marL="0" indent="0">
              <a:lnSpc>
                <a:spcPct val="120000"/>
              </a:lnSpc>
              <a:spcBef>
                <a:spcPts val="0"/>
              </a:spcBef>
              <a:buNone/>
            </a:pPr>
            <a:r>
              <a:rPr lang="en-GB" sz="3100" dirty="0"/>
              <a:t>If no CO found, that’s the end of it.</a:t>
            </a:r>
          </a:p>
          <a:p>
            <a:pPr marL="0" indent="0">
              <a:lnSpc>
                <a:spcPct val="120000"/>
              </a:lnSpc>
              <a:spcBef>
                <a:spcPts val="0"/>
              </a:spcBef>
              <a:buNone/>
            </a:pPr>
            <a:endParaRPr lang="en-GB" sz="3100" dirty="0"/>
          </a:p>
          <a:p>
            <a:pPr marL="0" indent="0">
              <a:lnSpc>
                <a:spcPct val="120000"/>
              </a:lnSpc>
              <a:spcBef>
                <a:spcPts val="0"/>
              </a:spcBef>
              <a:buNone/>
            </a:pPr>
            <a:r>
              <a:rPr lang="en-GB" sz="3100" dirty="0"/>
              <a:t>If CO found, then appliances can be turned off and a RGE qualified under CMDDA1 can come back to test each individual appliance &amp; give parts per million of CO to the person exposed for the medics &amp; also give this direct to the medics in writing/digitally.</a:t>
            </a:r>
          </a:p>
        </p:txBody>
      </p:sp>
    </p:spTree>
    <p:extLst>
      <p:ext uri="{BB962C8B-B14F-4D97-AF65-F5344CB8AC3E}">
        <p14:creationId xmlns:p14="http://schemas.microsoft.com/office/powerpoint/2010/main" val="64604535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16109</TotalTime>
  <Words>1709</Words>
  <Application>Microsoft Office PowerPoint</Application>
  <PresentationFormat>On-screen Show (4:3)</PresentationFormat>
  <Paragraphs>127</Paragraphs>
  <Slides>15</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inherit</vt:lpstr>
      <vt:lpstr>Office Theme</vt:lpstr>
      <vt:lpstr>           Why testing for CO matters</vt:lpstr>
      <vt:lpstr>CO-Gas Safety</vt:lpstr>
      <vt:lpstr>CO-Gas Safety</vt:lpstr>
      <vt:lpstr>PowerPoint Presentation</vt:lpstr>
      <vt:lpstr>Carbon Monoxide</vt:lpstr>
      <vt:lpstr>How to prevent deaths &amp; injuries</vt:lpstr>
      <vt:lpstr>What happens on a CO incident</vt:lpstr>
      <vt:lpstr>What happens when consumer calls gas emergency service?</vt:lpstr>
      <vt:lpstr>More reliable to test air &amp; then appliances for CO </vt:lpstr>
      <vt:lpstr>Why testing for CO matters </vt:lpstr>
      <vt:lpstr> Hydrogen </vt:lpstr>
      <vt:lpstr>Why does testing matter?</vt:lpstr>
      <vt:lpstr>Vulnerable survivor left to cope</vt:lpstr>
      <vt:lpstr>What survivors of CO exposure tell us</vt:lpstr>
      <vt:lpstr>Please give us your views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jenny@co-gassafety.co.uk</dc:creator>
  <cp:lastModifiedBy>Stephanie Trotter</cp:lastModifiedBy>
  <cp:revision>152</cp:revision>
  <dcterms:created xsi:type="dcterms:W3CDTF">2020-08-12T18:46:00Z</dcterms:created>
  <dcterms:modified xsi:type="dcterms:W3CDTF">2021-06-21T10:12:31Z</dcterms:modified>
</cp:coreProperties>
</file>