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363" r:id="rId3"/>
    <p:sldId id="360" r:id="rId4"/>
    <p:sldId id="341" r:id="rId5"/>
    <p:sldId id="342" r:id="rId6"/>
    <p:sldId id="361" r:id="rId7"/>
    <p:sldId id="331" r:id="rId8"/>
    <p:sldId id="344" r:id="rId9"/>
    <p:sldId id="345" r:id="rId10"/>
    <p:sldId id="348" r:id="rId11"/>
    <p:sldId id="355" r:id="rId12"/>
    <p:sldId id="354" r:id="rId13"/>
    <p:sldId id="359" r:id="rId14"/>
    <p:sldId id="347" r:id="rId15"/>
    <p:sldId id="353" r:id="rId16"/>
    <p:sldId id="340" r:id="rId17"/>
    <p:sldId id="364" r:id="rId18"/>
    <p:sldId id="362" r:id="rId19"/>
    <p:sldId id="346" r:id="rId20"/>
    <p:sldId id="322"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1" autoAdjust="0"/>
    <p:restoredTop sz="94660"/>
  </p:normalViewPr>
  <p:slideViewPr>
    <p:cSldViewPr>
      <p:cViewPr varScale="1">
        <p:scale>
          <a:sx n="40" d="100"/>
          <a:sy n="40" d="100"/>
        </p:scale>
        <p:origin x="1200" y="48"/>
      </p:cViewPr>
      <p:guideLst>
        <p:guide orient="horz" pos="2160"/>
        <p:guide pos="2880"/>
      </p:guideLst>
    </p:cSldViewPr>
  </p:slideViewPr>
  <p:notesTextViewPr>
    <p:cViewPr>
      <p:scale>
        <a:sx n="1" d="1"/>
        <a:sy n="1" d="1"/>
      </p:scale>
      <p:origin x="0" y="0"/>
    </p:cViewPr>
  </p:notesTextViewPr>
  <p:sorterViewPr>
    <p:cViewPr>
      <p:scale>
        <a:sx n="100" d="100"/>
        <a:sy n="100" d="100"/>
      </p:scale>
      <p:origin x="0" y="529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DDFE99-2182-41A2-ABA8-71C1016FC89F}" type="datetimeFigureOut">
              <a:rPr lang="en-GB" smtClean="0"/>
              <a:t>18/01/2025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330B9F-EBDE-42BE-BBBF-70A08648972E}" type="slidenum">
              <a:rPr lang="en-GB" smtClean="0"/>
              <a:t>‹#›</a:t>
            </a:fld>
            <a:endParaRPr lang="en-GB"/>
          </a:p>
        </p:txBody>
      </p:sp>
    </p:spTree>
    <p:extLst>
      <p:ext uri="{BB962C8B-B14F-4D97-AF65-F5344CB8AC3E}">
        <p14:creationId xmlns:p14="http://schemas.microsoft.com/office/powerpoint/2010/main" val="4172395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jstor.org/stable/634766"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 is 200 times more attractive to the haemoglobin in the blood than oxygen. </a:t>
            </a:r>
          </a:p>
        </p:txBody>
      </p:sp>
      <p:sp>
        <p:nvSpPr>
          <p:cNvPr id="4" name="Slide Number Placeholder 3"/>
          <p:cNvSpPr>
            <a:spLocks noGrp="1"/>
          </p:cNvSpPr>
          <p:nvPr>
            <p:ph type="sldNum" sz="quarter" idx="5"/>
          </p:nvPr>
        </p:nvSpPr>
        <p:spPr/>
        <p:txBody>
          <a:bodyPr/>
          <a:lstStyle/>
          <a:p>
            <a:fld id="{45330B9F-EBDE-42BE-BBBF-70A08648972E}" type="slidenum">
              <a:rPr lang="en-GB" smtClean="0"/>
              <a:t>4</a:t>
            </a:fld>
            <a:endParaRPr lang="en-GB" dirty="0"/>
          </a:p>
        </p:txBody>
      </p:sp>
    </p:spTree>
    <p:extLst>
      <p:ext uri="{BB962C8B-B14F-4D97-AF65-F5344CB8AC3E}">
        <p14:creationId xmlns:p14="http://schemas.microsoft.com/office/powerpoint/2010/main" val="12866280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Gas, coal, petrol, diesel, wood etc.</a:t>
            </a:r>
          </a:p>
          <a:p>
            <a:r>
              <a:rPr lang="en-GB" dirty="0"/>
              <a:t>Firefighters when talking about smoke which you can smell says it only takes three breaths, at the first you don’t know there is anything wrong, at the second you may suspect something but by the third you are incapable of doing anything. </a:t>
            </a:r>
          </a:p>
        </p:txBody>
      </p:sp>
      <p:sp>
        <p:nvSpPr>
          <p:cNvPr id="4" name="Slide Number Placeholder 3"/>
          <p:cNvSpPr>
            <a:spLocks noGrp="1"/>
          </p:cNvSpPr>
          <p:nvPr>
            <p:ph type="sldNum" sz="quarter" idx="5"/>
          </p:nvPr>
        </p:nvSpPr>
        <p:spPr/>
        <p:txBody>
          <a:bodyPr/>
          <a:lstStyle/>
          <a:p>
            <a:fld id="{45330B9F-EBDE-42BE-BBBF-70A08648972E}" type="slidenum">
              <a:rPr lang="en-GB" smtClean="0"/>
              <a:t>5</a:t>
            </a:fld>
            <a:endParaRPr lang="en-GB" dirty="0"/>
          </a:p>
        </p:txBody>
      </p:sp>
    </p:spTree>
    <p:extLst>
      <p:ext uri="{BB962C8B-B14F-4D97-AF65-F5344CB8AC3E}">
        <p14:creationId xmlns:p14="http://schemas.microsoft.com/office/powerpoint/2010/main" val="125014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Appliances on -</a:t>
            </a:r>
            <a:r>
              <a:rPr lang="en-GB" baseline="0" dirty="0"/>
              <a:t> Cooker, solid fuel open fire, boiler on wall of kitchen</a:t>
            </a:r>
          </a:p>
          <a:p>
            <a:r>
              <a:rPr lang="en-GB" baseline="0" dirty="0"/>
              <a:t>Appliances not on but possible sources of CO if on, Car and generator in garage, camping lamp in kitchen and barbecue outside seen through window.</a:t>
            </a:r>
            <a:endParaRPr lang="en-GB" dirty="0"/>
          </a:p>
        </p:txBody>
      </p:sp>
      <p:sp>
        <p:nvSpPr>
          <p:cNvPr id="4" name="Slide Number Placeholder 3"/>
          <p:cNvSpPr>
            <a:spLocks noGrp="1"/>
          </p:cNvSpPr>
          <p:nvPr>
            <p:ph type="sldNum" sz="quarter" idx="10"/>
          </p:nvPr>
        </p:nvSpPr>
        <p:spPr/>
        <p:txBody>
          <a:bodyPr/>
          <a:lstStyle/>
          <a:p>
            <a:fld id="{45330B9F-EBDE-42BE-BBBF-70A08648972E}" type="slidenum">
              <a:rPr lang="en-GB" smtClean="0"/>
              <a:t>7</a:t>
            </a:fld>
            <a:endParaRPr lang="en-GB" dirty="0"/>
          </a:p>
        </p:txBody>
      </p:sp>
    </p:spTree>
    <p:extLst>
      <p:ext uri="{BB962C8B-B14F-4D97-AF65-F5344CB8AC3E}">
        <p14:creationId xmlns:p14="http://schemas.microsoft.com/office/powerpoint/2010/main" val="25282366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Blood does NOT have to be arterial blood.</a:t>
            </a:r>
          </a:p>
        </p:txBody>
      </p:sp>
      <p:sp>
        <p:nvSpPr>
          <p:cNvPr id="4" name="Slide Number Placeholder 3"/>
          <p:cNvSpPr>
            <a:spLocks noGrp="1"/>
          </p:cNvSpPr>
          <p:nvPr>
            <p:ph type="sldNum" sz="quarter" idx="5"/>
          </p:nvPr>
        </p:nvSpPr>
        <p:spPr/>
        <p:txBody>
          <a:bodyPr/>
          <a:lstStyle/>
          <a:p>
            <a:fld id="{45330B9F-EBDE-42BE-BBBF-70A08648972E}" type="slidenum">
              <a:rPr lang="en-GB" smtClean="0"/>
              <a:t>9</a:t>
            </a:fld>
            <a:endParaRPr lang="en-GB" dirty="0"/>
          </a:p>
        </p:txBody>
      </p:sp>
    </p:spTree>
    <p:extLst>
      <p:ext uri="{BB962C8B-B14F-4D97-AF65-F5344CB8AC3E}">
        <p14:creationId xmlns:p14="http://schemas.microsoft.com/office/powerpoint/2010/main" val="24048883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Customers in ‘vulnerable situations’ assumed by those providing the gas emergency service to be those on or eligible for the Priority Services Register – the sick, disabled, poor, elderly those with young children or those living in remote rural areas. </a:t>
            </a:r>
          </a:p>
        </p:txBody>
      </p:sp>
      <p:sp>
        <p:nvSpPr>
          <p:cNvPr id="4" name="Slide Number Placeholder 3"/>
          <p:cNvSpPr>
            <a:spLocks noGrp="1"/>
          </p:cNvSpPr>
          <p:nvPr>
            <p:ph type="sldNum" sz="quarter" idx="5"/>
          </p:nvPr>
        </p:nvSpPr>
        <p:spPr/>
        <p:txBody>
          <a:bodyPr/>
          <a:lstStyle/>
          <a:p>
            <a:fld id="{45330B9F-EBDE-42BE-BBBF-70A08648972E}" type="slidenum">
              <a:rPr lang="en-GB" smtClean="0"/>
              <a:t>14</a:t>
            </a:fld>
            <a:endParaRPr lang="en-GB"/>
          </a:p>
        </p:txBody>
      </p:sp>
    </p:spTree>
    <p:extLst>
      <p:ext uri="{BB962C8B-B14F-4D97-AF65-F5344CB8AC3E}">
        <p14:creationId xmlns:p14="http://schemas.microsoft.com/office/powerpoint/2010/main" val="38235220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When we asked about this, we were fobbed off several times. </a:t>
            </a:r>
          </a:p>
        </p:txBody>
      </p:sp>
      <p:sp>
        <p:nvSpPr>
          <p:cNvPr id="4" name="Slide Number Placeholder 3"/>
          <p:cNvSpPr>
            <a:spLocks noGrp="1"/>
          </p:cNvSpPr>
          <p:nvPr>
            <p:ph type="sldNum" sz="quarter" idx="5"/>
          </p:nvPr>
        </p:nvSpPr>
        <p:spPr/>
        <p:txBody>
          <a:bodyPr/>
          <a:lstStyle/>
          <a:p>
            <a:fld id="{45330B9F-EBDE-42BE-BBBF-70A08648972E}" type="slidenum">
              <a:rPr lang="en-GB" smtClean="0"/>
              <a:t>16</a:t>
            </a:fld>
            <a:endParaRPr lang="en-GB"/>
          </a:p>
        </p:txBody>
      </p:sp>
    </p:spTree>
    <p:extLst>
      <p:ext uri="{BB962C8B-B14F-4D97-AF65-F5344CB8AC3E}">
        <p14:creationId xmlns:p14="http://schemas.microsoft.com/office/powerpoint/2010/main" val="987124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 alarms save lives but are NOT health monitors. CO alarms only sound at certain levels over time </a:t>
            </a:r>
            <a:r>
              <a:rPr lang="en-GB" dirty="0" err="1"/>
              <a:t>e..g</a:t>
            </a:r>
            <a:r>
              <a:rPr lang="en-GB" dirty="0"/>
              <a:t>. not until 30 PPM for two hours, yet below these levels, CO can still cause brain damage. </a:t>
            </a:r>
          </a:p>
          <a:p>
            <a:r>
              <a:rPr lang="en-GB" sz="1800" u="sng" dirty="0">
                <a:solidFill>
                  <a:srgbClr val="467886"/>
                </a:solidFill>
                <a:effectLst/>
                <a:latin typeface="Aptos" panose="020B0004020202020204" pitchFamily="34" charset="0"/>
                <a:ea typeface="Aptos" panose="020B0004020202020204" pitchFamily="34" charset="0"/>
                <a:cs typeface="Aptos" panose="020B0004020202020204" pitchFamily="34" charset="0"/>
                <a:hlinkClick r:id="rId3"/>
              </a:rPr>
              <a:t>https://www.jstor.org/stable/634766</a:t>
            </a:r>
            <a:r>
              <a:rPr lang="en-GB" sz="1800" dirty="0">
                <a:effectLst/>
                <a:latin typeface="Aptos" panose="020B0004020202020204" pitchFamily="34" charset="0"/>
                <a:ea typeface="Aptos" panose="020B0004020202020204" pitchFamily="34" charset="0"/>
                <a:cs typeface="Aptos" panose="020B0004020202020204" pitchFamily="34" charset="0"/>
              </a:rPr>
              <a:t> </a:t>
            </a:r>
          </a:p>
          <a:p>
            <a:r>
              <a:rPr lang="en-GB" sz="1800" dirty="0">
                <a:effectLst/>
                <a:latin typeface="Aptos" panose="020B0004020202020204" pitchFamily="34" charset="0"/>
                <a:ea typeface="Aptos" panose="020B0004020202020204" pitchFamily="34" charset="0"/>
                <a:cs typeface="Aptos" panose="020B0004020202020204" pitchFamily="34" charset="0"/>
              </a:rPr>
              <a:t> </a:t>
            </a:r>
          </a:p>
          <a:p>
            <a:r>
              <a:rPr lang="en-GB" sz="1800" dirty="0">
                <a:effectLst/>
                <a:latin typeface="Aptos" panose="020B0004020202020204" pitchFamily="34" charset="0"/>
                <a:ea typeface="Aptos" panose="020B0004020202020204" pitchFamily="34" charset="0"/>
                <a:cs typeface="Aptos" panose="020B0004020202020204" pitchFamily="34" charset="0"/>
              </a:rPr>
              <a:t>Eleanora C Gordon Dr (Medical historian).</a:t>
            </a:r>
          </a:p>
          <a:p>
            <a:r>
              <a:rPr lang="en-GB" sz="1800" dirty="0">
                <a:effectLst/>
                <a:latin typeface="Aptos" panose="020B0004020202020204" pitchFamily="34" charset="0"/>
                <a:ea typeface="Aptos" panose="020B0004020202020204" pitchFamily="34" charset="0"/>
                <a:cs typeface="Aptos" panose="020B0004020202020204" pitchFamily="34" charset="0"/>
              </a:rPr>
              <a:t>The fate of Sir Hugh Willoughby and his companions 1553 </a:t>
            </a:r>
          </a:p>
          <a:p>
            <a:r>
              <a:rPr lang="en-GB" sz="1800">
                <a:effectLst/>
                <a:latin typeface="Aptos" panose="020B0004020202020204" pitchFamily="34" charset="0"/>
                <a:ea typeface="Aptos" panose="020B0004020202020204" pitchFamily="34" charset="0"/>
                <a:cs typeface="Aptos" panose="020B0004020202020204" pitchFamily="34" charset="0"/>
              </a:rPr>
              <a:t>– a new conjecture by Eleanor C Gordon 1986</a:t>
            </a:r>
          </a:p>
          <a:p>
            <a:endParaRPr lang="en-GB" dirty="0"/>
          </a:p>
        </p:txBody>
      </p:sp>
      <p:sp>
        <p:nvSpPr>
          <p:cNvPr id="4" name="Slide Number Placeholder 3"/>
          <p:cNvSpPr>
            <a:spLocks noGrp="1"/>
          </p:cNvSpPr>
          <p:nvPr>
            <p:ph type="sldNum" sz="quarter" idx="5"/>
          </p:nvPr>
        </p:nvSpPr>
        <p:spPr/>
        <p:txBody>
          <a:bodyPr/>
          <a:lstStyle/>
          <a:p>
            <a:fld id="{45330B9F-EBDE-42BE-BBBF-70A08648972E}" type="slidenum">
              <a:rPr lang="en-GB" smtClean="0"/>
              <a:t>19</a:t>
            </a:fld>
            <a:endParaRPr lang="en-GB"/>
          </a:p>
        </p:txBody>
      </p:sp>
    </p:spTree>
    <p:extLst>
      <p:ext uri="{BB962C8B-B14F-4D97-AF65-F5344CB8AC3E}">
        <p14:creationId xmlns:p14="http://schemas.microsoft.com/office/powerpoint/2010/main" val="2904029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E727F64-BDA9-41A5-A37C-FDC8AE9DD946}" type="datetimeFigureOut">
              <a:rPr lang="en-GB" smtClean="0"/>
              <a:t>18/01/2025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02F888-E4B4-4D47-A100-BA894D6DB615}" type="slidenum">
              <a:rPr lang="en-GB" smtClean="0"/>
              <a:t>‹#›</a:t>
            </a:fld>
            <a:endParaRPr lang="en-GB"/>
          </a:p>
        </p:txBody>
      </p:sp>
    </p:spTree>
    <p:extLst>
      <p:ext uri="{BB962C8B-B14F-4D97-AF65-F5344CB8AC3E}">
        <p14:creationId xmlns:p14="http://schemas.microsoft.com/office/powerpoint/2010/main" val="1025626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E727F64-BDA9-41A5-A37C-FDC8AE9DD946}" type="datetimeFigureOut">
              <a:rPr lang="en-GB" smtClean="0"/>
              <a:t>18/01/2025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02F888-E4B4-4D47-A100-BA894D6DB615}" type="slidenum">
              <a:rPr lang="en-GB" smtClean="0"/>
              <a:t>‹#›</a:t>
            </a:fld>
            <a:endParaRPr lang="en-GB"/>
          </a:p>
        </p:txBody>
      </p:sp>
    </p:spTree>
    <p:extLst>
      <p:ext uri="{BB962C8B-B14F-4D97-AF65-F5344CB8AC3E}">
        <p14:creationId xmlns:p14="http://schemas.microsoft.com/office/powerpoint/2010/main" val="2881573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E727F64-BDA9-41A5-A37C-FDC8AE9DD946}" type="datetimeFigureOut">
              <a:rPr lang="en-GB" smtClean="0"/>
              <a:t>18/01/2025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02F888-E4B4-4D47-A100-BA894D6DB615}" type="slidenum">
              <a:rPr lang="en-GB" smtClean="0"/>
              <a:t>‹#›</a:t>
            </a:fld>
            <a:endParaRPr lang="en-GB"/>
          </a:p>
        </p:txBody>
      </p:sp>
    </p:spTree>
    <p:extLst>
      <p:ext uri="{BB962C8B-B14F-4D97-AF65-F5344CB8AC3E}">
        <p14:creationId xmlns:p14="http://schemas.microsoft.com/office/powerpoint/2010/main" val="3525980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E727F64-BDA9-41A5-A37C-FDC8AE9DD946}" type="datetimeFigureOut">
              <a:rPr lang="en-GB" smtClean="0"/>
              <a:t>18/01/2025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02F888-E4B4-4D47-A100-BA894D6DB615}" type="slidenum">
              <a:rPr lang="en-GB" smtClean="0"/>
              <a:t>‹#›</a:t>
            </a:fld>
            <a:endParaRPr lang="en-GB"/>
          </a:p>
        </p:txBody>
      </p:sp>
    </p:spTree>
    <p:extLst>
      <p:ext uri="{BB962C8B-B14F-4D97-AF65-F5344CB8AC3E}">
        <p14:creationId xmlns:p14="http://schemas.microsoft.com/office/powerpoint/2010/main" val="1657960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727F64-BDA9-41A5-A37C-FDC8AE9DD946}" type="datetimeFigureOut">
              <a:rPr lang="en-GB" smtClean="0"/>
              <a:t>18/01/2025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02F888-E4B4-4D47-A100-BA894D6DB615}" type="slidenum">
              <a:rPr lang="en-GB" smtClean="0"/>
              <a:t>‹#›</a:t>
            </a:fld>
            <a:endParaRPr lang="en-GB"/>
          </a:p>
        </p:txBody>
      </p:sp>
    </p:spTree>
    <p:extLst>
      <p:ext uri="{BB962C8B-B14F-4D97-AF65-F5344CB8AC3E}">
        <p14:creationId xmlns:p14="http://schemas.microsoft.com/office/powerpoint/2010/main" val="1591336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E727F64-BDA9-41A5-A37C-FDC8AE9DD946}" type="datetimeFigureOut">
              <a:rPr lang="en-GB" smtClean="0"/>
              <a:t>18/01/2025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02F888-E4B4-4D47-A100-BA894D6DB615}" type="slidenum">
              <a:rPr lang="en-GB" smtClean="0"/>
              <a:t>‹#›</a:t>
            </a:fld>
            <a:endParaRPr lang="en-GB"/>
          </a:p>
        </p:txBody>
      </p:sp>
    </p:spTree>
    <p:extLst>
      <p:ext uri="{BB962C8B-B14F-4D97-AF65-F5344CB8AC3E}">
        <p14:creationId xmlns:p14="http://schemas.microsoft.com/office/powerpoint/2010/main" val="2902929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E727F64-BDA9-41A5-A37C-FDC8AE9DD946}" type="datetimeFigureOut">
              <a:rPr lang="en-GB" smtClean="0"/>
              <a:t>18/01/2025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802F888-E4B4-4D47-A100-BA894D6DB615}" type="slidenum">
              <a:rPr lang="en-GB" smtClean="0"/>
              <a:t>‹#›</a:t>
            </a:fld>
            <a:endParaRPr lang="en-GB"/>
          </a:p>
        </p:txBody>
      </p:sp>
    </p:spTree>
    <p:extLst>
      <p:ext uri="{BB962C8B-B14F-4D97-AF65-F5344CB8AC3E}">
        <p14:creationId xmlns:p14="http://schemas.microsoft.com/office/powerpoint/2010/main" val="58226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E727F64-BDA9-41A5-A37C-FDC8AE9DD946}" type="datetimeFigureOut">
              <a:rPr lang="en-GB" smtClean="0"/>
              <a:t>18/01/2025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802F888-E4B4-4D47-A100-BA894D6DB615}" type="slidenum">
              <a:rPr lang="en-GB" smtClean="0"/>
              <a:t>‹#›</a:t>
            </a:fld>
            <a:endParaRPr lang="en-GB"/>
          </a:p>
        </p:txBody>
      </p:sp>
    </p:spTree>
    <p:extLst>
      <p:ext uri="{BB962C8B-B14F-4D97-AF65-F5344CB8AC3E}">
        <p14:creationId xmlns:p14="http://schemas.microsoft.com/office/powerpoint/2010/main" val="4093129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727F64-BDA9-41A5-A37C-FDC8AE9DD946}" type="datetimeFigureOut">
              <a:rPr lang="en-GB" smtClean="0"/>
              <a:t>18/01/2025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802F888-E4B4-4D47-A100-BA894D6DB615}" type="slidenum">
              <a:rPr lang="en-GB" smtClean="0"/>
              <a:t>‹#›</a:t>
            </a:fld>
            <a:endParaRPr lang="en-GB"/>
          </a:p>
        </p:txBody>
      </p:sp>
    </p:spTree>
    <p:extLst>
      <p:ext uri="{BB962C8B-B14F-4D97-AF65-F5344CB8AC3E}">
        <p14:creationId xmlns:p14="http://schemas.microsoft.com/office/powerpoint/2010/main" val="3772879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727F64-BDA9-41A5-A37C-FDC8AE9DD946}" type="datetimeFigureOut">
              <a:rPr lang="en-GB" smtClean="0"/>
              <a:t>18/01/2025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02F888-E4B4-4D47-A100-BA894D6DB615}" type="slidenum">
              <a:rPr lang="en-GB" smtClean="0"/>
              <a:t>‹#›</a:t>
            </a:fld>
            <a:endParaRPr lang="en-GB"/>
          </a:p>
        </p:txBody>
      </p:sp>
    </p:spTree>
    <p:extLst>
      <p:ext uri="{BB962C8B-B14F-4D97-AF65-F5344CB8AC3E}">
        <p14:creationId xmlns:p14="http://schemas.microsoft.com/office/powerpoint/2010/main" val="4052291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727F64-BDA9-41A5-A37C-FDC8AE9DD946}" type="datetimeFigureOut">
              <a:rPr lang="en-GB" smtClean="0"/>
              <a:t>18/01/2025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02F888-E4B4-4D47-A100-BA894D6DB615}" type="slidenum">
              <a:rPr lang="en-GB" smtClean="0"/>
              <a:t>‹#›</a:t>
            </a:fld>
            <a:endParaRPr lang="en-GB"/>
          </a:p>
        </p:txBody>
      </p:sp>
    </p:spTree>
    <p:extLst>
      <p:ext uri="{BB962C8B-B14F-4D97-AF65-F5344CB8AC3E}">
        <p14:creationId xmlns:p14="http://schemas.microsoft.com/office/powerpoint/2010/main" val="63355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727F64-BDA9-41A5-A37C-FDC8AE9DD946}" type="datetimeFigureOut">
              <a:rPr lang="en-GB" smtClean="0"/>
              <a:t>18/01/2025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02F888-E4B4-4D47-A100-BA894D6DB615}" type="slidenum">
              <a:rPr lang="en-GB" smtClean="0"/>
              <a:t>‹#›</a:t>
            </a:fld>
            <a:endParaRPr lang="en-GB"/>
          </a:p>
        </p:txBody>
      </p:sp>
    </p:spTree>
    <p:extLst>
      <p:ext uri="{BB962C8B-B14F-4D97-AF65-F5344CB8AC3E}">
        <p14:creationId xmlns:p14="http://schemas.microsoft.com/office/powerpoint/2010/main" val="1566836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assets.publishing.service.gov.uk/media/5a7568fb40f0b6360e473e60/CO_diagnosis_algorithm_2015.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gbr01.safelinks.protection.outlook.com/?url=https%3A%2F%2Fvimeo.com%2F727002257%2F939926c093&amp;data=05%7C01%7CSam.Graham%40cadentgas.com%7C9c45d1ba738140df517208da84dccb9e%7Cde0d74aa99144bb99235fbefe83b1769%7C0%7C0%7C637968381079335701%7CUnknown%7CTWFpbGZsb3d8eyJWIjoiMC4wLjAwMDAiLCJQIjoiV2luMzIiLCJBTiI6Ik1haWwiLCJXVCI6Mn0%3D%7C3000%7C%7C%7C&amp;sdata=uFaxJY%2B8zToog0a%2B%2Bbzn3kZjtHL8WSAsWGovNaZZ25I%3D&amp;reserved=0"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gov.uk/government/news/carbon-monoxide-poisoning-sends-4-000-people-to-a-e-each-year"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ww.azquotes.com/author/7873-Lord_Kelvin"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www.co-gassafety.co.uk/about-co/numbers-affected-by-co/"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co-gassafety.co.uk/"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office@co-gassafety.co.uk" TargetMode="External"/><Relationship Id="rId2" Type="http://schemas.openxmlformats.org/officeDocument/2006/relationships/hyperlink" Target="http://www.co-gassafety.co.uk/" TargetMode="External"/><Relationship Id="rId1" Type="http://schemas.openxmlformats.org/officeDocument/2006/relationships/slideLayout" Target="../slideLayouts/slideLayout6.xml"/><Relationship Id="rId4" Type="http://schemas.openxmlformats.org/officeDocument/2006/relationships/hyperlink" Target="https://www.co-gassafety.co.uk/one-survivors-story/"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D74A326-1B5A-4431-C570-EE20631963E4}"/>
              </a:ext>
            </a:extLst>
          </p:cNvPr>
          <p:cNvSpPr txBox="1"/>
          <p:nvPr/>
        </p:nvSpPr>
        <p:spPr>
          <a:xfrm>
            <a:off x="3239852" y="1134691"/>
            <a:ext cx="2664296" cy="707886"/>
          </a:xfrm>
          <a:prstGeom prst="rect">
            <a:avLst/>
          </a:prstGeom>
          <a:noFill/>
        </p:spPr>
        <p:txBody>
          <a:bodyPr wrap="square" rtlCol="0">
            <a:spAutoFit/>
          </a:bodyPr>
          <a:lstStyle/>
          <a:p>
            <a:pPr algn="ctr"/>
            <a:r>
              <a:rPr lang="en-GB" sz="4000" b="1" dirty="0">
                <a:solidFill>
                  <a:schemeClr val="tx1"/>
                </a:solidFill>
              </a:rPr>
              <a:t>CORT</a:t>
            </a:r>
          </a:p>
        </p:txBody>
      </p:sp>
      <p:sp>
        <p:nvSpPr>
          <p:cNvPr id="5" name="TextBox 4">
            <a:extLst>
              <a:ext uri="{FF2B5EF4-FFF2-40B4-BE49-F238E27FC236}">
                <a16:creationId xmlns:a16="http://schemas.microsoft.com/office/drawing/2014/main" id="{BBE7D9DA-FD05-148D-0484-3D1B26F3D405}"/>
              </a:ext>
            </a:extLst>
          </p:cNvPr>
          <p:cNvSpPr txBox="1"/>
          <p:nvPr/>
        </p:nvSpPr>
        <p:spPr>
          <a:xfrm>
            <a:off x="1115616" y="1856083"/>
            <a:ext cx="7200800" cy="4708981"/>
          </a:xfrm>
          <a:prstGeom prst="rect">
            <a:avLst/>
          </a:prstGeom>
          <a:noFill/>
        </p:spPr>
        <p:txBody>
          <a:bodyPr wrap="square" rtlCol="0">
            <a:spAutoFit/>
          </a:bodyPr>
          <a:lstStyle/>
          <a:p>
            <a:pPr algn="ctr">
              <a:spcBef>
                <a:spcPts val="0"/>
              </a:spcBef>
            </a:pPr>
            <a:r>
              <a:rPr lang="en-GB" sz="3000" b="1" dirty="0">
                <a:solidFill>
                  <a:srgbClr val="242424"/>
                </a:solidFill>
                <a:latin typeface="Arial" panose="020B0604020202020204" pitchFamily="34" charset="0"/>
                <a:ea typeface="Calibri" panose="020F0502020204030204" pitchFamily="34" charset="0"/>
                <a:cs typeface="Arial" panose="020B0604020202020204" pitchFamily="34" charset="0"/>
              </a:rPr>
              <a:t>- Making Sense of CO Exposure</a:t>
            </a:r>
            <a:br>
              <a:rPr lang="en-GB" sz="3000" b="1" dirty="0">
                <a:solidFill>
                  <a:srgbClr val="242424"/>
                </a:solidFill>
                <a:latin typeface="Arial" panose="020B0604020202020204" pitchFamily="34" charset="0"/>
                <a:ea typeface="Calibri" panose="020F0502020204030204" pitchFamily="34" charset="0"/>
                <a:cs typeface="Arial" panose="020B0604020202020204" pitchFamily="34" charset="0"/>
              </a:rPr>
            </a:br>
            <a:r>
              <a:rPr lang="en-GB" sz="3000" b="1" dirty="0">
                <a:solidFill>
                  <a:srgbClr val="242424"/>
                </a:solidFill>
                <a:latin typeface="Arial" panose="020B0604020202020204" pitchFamily="34" charset="0"/>
                <a:ea typeface="Calibri" panose="020F0502020204030204" pitchFamily="34" charset="0"/>
                <a:cs typeface="Arial" panose="020B0604020202020204" pitchFamily="34" charset="0"/>
              </a:rPr>
              <a:t> </a:t>
            </a:r>
            <a:br>
              <a:rPr lang="en-GB" sz="3000" b="1" dirty="0">
                <a:solidFill>
                  <a:srgbClr val="242424"/>
                </a:solidFill>
                <a:latin typeface="Arial" panose="020B0604020202020204" pitchFamily="34" charset="0"/>
                <a:ea typeface="Calibri" panose="020F0502020204030204" pitchFamily="34" charset="0"/>
                <a:cs typeface="Arial" panose="020B0604020202020204" pitchFamily="34" charset="0"/>
              </a:rPr>
            </a:br>
            <a:r>
              <a:rPr lang="en-GB" sz="3000" b="1" dirty="0">
                <a:solidFill>
                  <a:srgbClr val="242424"/>
                </a:solidFill>
                <a:latin typeface="Arial" panose="020B0604020202020204" pitchFamily="34" charset="0"/>
                <a:ea typeface="Calibri" panose="020F0502020204030204" pitchFamily="34" charset="0"/>
                <a:cs typeface="Arial" panose="020B0604020202020204" pitchFamily="34" charset="0"/>
              </a:rPr>
              <a:t>- Lived experience of survivors</a:t>
            </a:r>
          </a:p>
          <a:p>
            <a:pPr algn="ctr">
              <a:spcBef>
                <a:spcPts val="0"/>
              </a:spcBef>
            </a:pPr>
            <a:endParaRPr lang="en-GB" sz="3000" b="1" dirty="0">
              <a:solidFill>
                <a:srgbClr val="242424"/>
              </a:solidFill>
              <a:latin typeface="Arial" panose="020B0604020202020204" pitchFamily="34" charset="0"/>
              <a:ea typeface="Calibri" panose="020F0502020204030204" pitchFamily="34" charset="0"/>
              <a:cs typeface="Arial" panose="020B0604020202020204" pitchFamily="34" charset="0"/>
            </a:endParaRPr>
          </a:p>
          <a:p>
            <a:pPr algn="ctr">
              <a:spcBef>
                <a:spcPts val="0"/>
              </a:spcBef>
            </a:pPr>
            <a:r>
              <a:rPr lang="en-GB" sz="3000" b="1" dirty="0">
                <a:solidFill>
                  <a:srgbClr val="242424"/>
                </a:solidFill>
                <a:latin typeface="Arial" panose="020B0604020202020204" pitchFamily="34" charset="0"/>
                <a:ea typeface="Calibri" panose="020F0502020204030204" pitchFamily="34" charset="0"/>
                <a:cs typeface="Arial" panose="020B0604020202020204" pitchFamily="34" charset="0"/>
              </a:rPr>
              <a:t>- Understanding experience of underserved communities </a:t>
            </a:r>
          </a:p>
          <a:p>
            <a:pPr algn="ctr">
              <a:spcBef>
                <a:spcPts val="0"/>
              </a:spcBef>
            </a:pPr>
            <a:endParaRPr lang="en-GB" sz="3000" b="1" dirty="0">
              <a:solidFill>
                <a:srgbClr val="242424"/>
              </a:solidFill>
              <a:latin typeface="Arial" panose="020B0604020202020204" pitchFamily="34" charset="0"/>
              <a:ea typeface="Calibri" panose="020F0502020204030204" pitchFamily="34" charset="0"/>
              <a:cs typeface="Arial" panose="020B0604020202020204" pitchFamily="34" charset="0"/>
            </a:endParaRPr>
          </a:p>
          <a:p>
            <a:pPr algn="ctr">
              <a:spcBef>
                <a:spcPts val="0"/>
              </a:spcBef>
            </a:pPr>
            <a:r>
              <a:rPr lang="en-GB" sz="3000" b="1" dirty="0">
                <a:solidFill>
                  <a:srgbClr val="242424"/>
                </a:solidFill>
                <a:latin typeface="Arial" panose="020B0604020202020204" pitchFamily="34" charset="0"/>
                <a:ea typeface="Calibri" panose="020F0502020204030204" pitchFamily="34" charset="0"/>
                <a:cs typeface="Arial" panose="020B0604020202020204" pitchFamily="34" charset="0"/>
              </a:rPr>
              <a:t>Thank you Adrian &amp; Dr Connolly for invite to talk 16.10.24</a:t>
            </a:r>
          </a:p>
          <a:p>
            <a:pPr algn="ctr">
              <a:spcBef>
                <a:spcPts val="0"/>
              </a:spcBef>
            </a:pPr>
            <a:endParaRPr lang="en-GB" sz="3000" dirty="0"/>
          </a:p>
        </p:txBody>
      </p:sp>
    </p:spTree>
    <p:extLst>
      <p:ext uri="{BB962C8B-B14F-4D97-AF65-F5344CB8AC3E}">
        <p14:creationId xmlns:p14="http://schemas.microsoft.com/office/powerpoint/2010/main" val="5099741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4EA09-1B6D-52DD-E9AE-A71979CD7F98}"/>
              </a:ext>
            </a:extLst>
          </p:cNvPr>
          <p:cNvSpPr>
            <a:spLocks noGrp="1"/>
          </p:cNvSpPr>
          <p:nvPr>
            <p:ph type="title"/>
          </p:nvPr>
        </p:nvSpPr>
        <p:spPr/>
        <p:txBody>
          <a:bodyPr>
            <a:normAutofit fontScale="90000"/>
          </a:bodyPr>
          <a:lstStyle/>
          <a:p>
            <a:r>
              <a:rPr lang="en-GB" dirty="0"/>
              <a:t>Different family members</a:t>
            </a:r>
            <a:br>
              <a:rPr lang="en-GB" dirty="0"/>
            </a:br>
            <a:r>
              <a:rPr lang="en-GB" dirty="0"/>
              <a:t>can have different symptoms</a:t>
            </a:r>
          </a:p>
        </p:txBody>
      </p:sp>
      <p:pic>
        <p:nvPicPr>
          <p:cNvPr id="4" name="Picture 10">
            <a:extLst>
              <a:ext uri="{FF2B5EF4-FFF2-40B4-BE49-F238E27FC236}">
                <a16:creationId xmlns:a16="http://schemas.microsoft.com/office/drawing/2014/main" id="{FA826B9D-6BD5-DF02-64CB-BCC076B98E4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75656" y="1628800"/>
            <a:ext cx="6552728" cy="44667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4476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44EEA-E1D1-1232-9993-B9E483435D38}"/>
              </a:ext>
            </a:extLst>
          </p:cNvPr>
          <p:cNvSpPr>
            <a:spLocks noGrp="1"/>
          </p:cNvSpPr>
          <p:nvPr>
            <p:ph type="title"/>
          </p:nvPr>
        </p:nvSpPr>
        <p:spPr/>
        <p:txBody>
          <a:bodyPr/>
          <a:lstStyle/>
          <a:p>
            <a:r>
              <a:rPr lang="en-GB" b="1" dirty="0"/>
              <a:t>Symptoms of CO</a:t>
            </a:r>
          </a:p>
        </p:txBody>
      </p:sp>
      <p:sp>
        <p:nvSpPr>
          <p:cNvPr id="3" name="Content Placeholder 2">
            <a:extLst>
              <a:ext uri="{FF2B5EF4-FFF2-40B4-BE49-F238E27FC236}">
                <a16:creationId xmlns:a16="http://schemas.microsoft.com/office/drawing/2014/main" id="{8F2E99E2-134C-B982-B161-5F481C4EADC9}"/>
              </a:ext>
            </a:extLst>
          </p:cNvPr>
          <p:cNvSpPr>
            <a:spLocks noGrp="1"/>
          </p:cNvSpPr>
          <p:nvPr>
            <p:ph idx="1"/>
          </p:nvPr>
        </p:nvSpPr>
        <p:spPr>
          <a:xfrm>
            <a:off x="457200" y="1600201"/>
            <a:ext cx="8229600" cy="1252735"/>
          </a:xfrm>
        </p:spPr>
        <p:txBody>
          <a:bodyPr>
            <a:normAutofit/>
          </a:bodyPr>
          <a:lstStyle/>
          <a:p>
            <a:r>
              <a:rPr lang="en-GB" dirty="0"/>
              <a:t>What is downside of asking patient &amp; looking for CO symptoms?</a:t>
            </a:r>
          </a:p>
        </p:txBody>
      </p:sp>
      <p:sp>
        <p:nvSpPr>
          <p:cNvPr id="7" name="Content Placeholder 2">
            <a:extLst>
              <a:ext uri="{FF2B5EF4-FFF2-40B4-BE49-F238E27FC236}">
                <a16:creationId xmlns:a16="http://schemas.microsoft.com/office/drawing/2014/main" id="{0630B347-1490-B237-A5B9-DFC4EE8221D3}"/>
              </a:ext>
            </a:extLst>
          </p:cNvPr>
          <p:cNvSpPr txBox="1">
            <a:spLocks/>
          </p:cNvSpPr>
          <p:nvPr/>
        </p:nvSpPr>
        <p:spPr>
          <a:xfrm>
            <a:off x="457200" y="3043635"/>
            <a:ext cx="8229600" cy="283363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b="1" dirty="0"/>
              <a:t>Answer</a:t>
            </a:r>
          </a:p>
          <a:p>
            <a:r>
              <a:rPr lang="en-GB" dirty="0"/>
              <a:t>Symptoms common to many viruses, etc</a:t>
            </a:r>
          </a:p>
          <a:p>
            <a:r>
              <a:rPr lang="en-GB" dirty="0"/>
              <a:t>Patient may die if you send home saying return next week if still unwell </a:t>
            </a:r>
          </a:p>
        </p:txBody>
      </p:sp>
    </p:spTree>
    <p:extLst>
      <p:ext uri="{BB962C8B-B14F-4D97-AF65-F5344CB8AC3E}">
        <p14:creationId xmlns:p14="http://schemas.microsoft.com/office/powerpoint/2010/main" val="2645947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0A2BE5-DF4D-5093-DF74-CF0BF8763675}"/>
              </a:ext>
            </a:extLst>
          </p:cNvPr>
          <p:cNvSpPr>
            <a:spLocks noGrp="1"/>
          </p:cNvSpPr>
          <p:nvPr>
            <p:ph type="title"/>
          </p:nvPr>
        </p:nvSpPr>
        <p:spPr/>
        <p:txBody>
          <a:bodyPr/>
          <a:lstStyle/>
          <a:p>
            <a:r>
              <a:rPr lang="en-GB" b="1" dirty="0"/>
              <a:t>Algorithm for GPs </a:t>
            </a:r>
          </a:p>
        </p:txBody>
      </p:sp>
      <p:sp>
        <p:nvSpPr>
          <p:cNvPr id="3" name="Content Placeholder 2">
            <a:extLst>
              <a:ext uri="{FF2B5EF4-FFF2-40B4-BE49-F238E27FC236}">
                <a16:creationId xmlns:a16="http://schemas.microsoft.com/office/drawing/2014/main" id="{AD657751-5EE4-E109-BCBD-D2FF78AEBC38}"/>
              </a:ext>
            </a:extLst>
          </p:cNvPr>
          <p:cNvSpPr>
            <a:spLocks noGrp="1"/>
          </p:cNvSpPr>
          <p:nvPr>
            <p:ph idx="1"/>
          </p:nvPr>
        </p:nvSpPr>
        <p:spPr>
          <a:xfrm>
            <a:off x="457200" y="1600200"/>
            <a:ext cx="8229600" cy="5141168"/>
          </a:xfrm>
        </p:spPr>
        <p:txBody>
          <a:bodyPr>
            <a:normAutofit/>
          </a:bodyPr>
          <a:lstStyle/>
          <a:p>
            <a:r>
              <a:rPr lang="en-GB" sz="2600" u="sng" kern="100" dirty="0">
                <a:solidFill>
                  <a:srgbClr val="467886"/>
                </a:solidFill>
                <a:effectLst/>
                <a:latin typeface="Aptos" panose="020B0004020202020204" pitchFamily="34" charset="0"/>
                <a:ea typeface="Aptos" panose="020B0004020202020204" pitchFamily="34" charset="0"/>
                <a:cs typeface="Aptos" panose="020B0004020202020204" pitchFamily="34" charset="0"/>
                <a:hlinkClick r:id="rId2"/>
              </a:rPr>
              <a:t>https://assets.publishing.service.gov.uk/media/5a7568fb40f0b6360e473e60/CO_diagnosis_algorithm_2015.pdf</a:t>
            </a:r>
            <a:r>
              <a:rPr lang="en-GB" sz="2600" u="sng" kern="100" dirty="0">
                <a:solidFill>
                  <a:srgbClr val="467886"/>
                </a:solidFill>
                <a:effectLst/>
                <a:latin typeface="Aptos" panose="020B0004020202020204" pitchFamily="34" charset="0"/>
                <a:ea typeface="Aptos" panose="020B0004020202020204" pitchFamily="34" charset="0"/>
                <a:cs typeface="Aptos" panose="020B0004020202020204" pitchFamily="34" charset="0"/>
              </a:rPr>
              <a:t>  </a:t>
            </a:r>
          </a:p>
          <a:p>
            <a:endParaRPr lang="en-GB" sz="2800" u="sng" kern="100" dirty="0">
              <a:solidFill>
                <a:srgbClr val="467886"/>
              </a:solidFill>
              <a:effectLst/>
              <a:latin typeface="Aptos" panose="020B0004020202020204" pitchFamily="34" charset="0"/>
              <a:ea typeface="Aptos" panose="020B0004020202020204" pitchFamily="34" charset="0"/>
              <a:cs typeface="Aptos" panose="020B0004020202020204" pitchFamily="34" charset="0"/>
            </a:endParaRPr>
          </a:p>
          <a:p>
            <a:r>
              <a:rPr lang="en-GB" sz="4000" dirty="0"/>
              <a:t>Does advise breath or blood test </a:t>
            </a:r>
          </a:p>
          <a:p>
            <a:pPr marL="0" indent="0">
              <a:buNone/>
            </a:pPr>
            <a:endParaRPr lang="en-GB" sz="4000" dirty="0"/>
          </a:p>
          <a:p>
            <a:r>
              <a:rPr lang="en-GB" sz="4000" dirty="0"/>
              <a:t>BUT disadvantages of breath/blood test?</a:t>
            </a:r>
          </a:p>
          <a:p>
            <a:endParaRPr lang="en-GB" sz="4000" kern="100" dirty="0">
              <a:solidFill>
                <a:srgbClr val="467886"/>
              </a:solidFill>
              <a:effectLst/>
              <a:latin typeface="Aptos" panose="020B0004020202020204" pitchFamily="34" charset="0"/>
              <a:ea typeface="Aptos" panose="020B0004020202020204" pitchFamily="34" charset="0"/>
              <a:cs typeface="Aptos" panose="020B0004020202020204" pitchFamily="34" charset="0"/>
            </a:endParaRPr>
          </a:p>
          <a:p>
            <a:pPr marL="0" indent="0">
              <a:buNone/>
            </a:pPr>
            <a:endParaRPr lang="en-GB" sz="1800" u="sng" kern="100" dirty="0">
              <a:solidFill>
                <a:srgbClr val="467886"/>
              </a:solidFill>
              <a:latin typeface="Aptos" panose="020B0004020202020204" pitchFamily="34" charset="0"/>
              <a:ea typeface="Aptos" panose="020B0004020202020204" pitchFamily="34" charset="0"/>
              <a:cs typeface="Aptos" panose="020B0004020202020204" pitchFamily="34" charset="0"/>
            </a:endParaRPr>
          </a:p>
          <a:p>
            <a:pPr marL="0" indent="0">
              <a:buNone/>
            </a:pPr>
            <a:endParaRPr lang="en-GB" sz="1800" u="sng" kern="100" dirty="0">
              <a:solidFill>
                <a:srgbClr val="467886"/>
              </a:solidFill>
              <a:effectLst/>
              <a:latin typeface="Aptos" panose="020B0004020202020204" pitchFamily="34" charset="0"/>
              <a:ea typeface="Aptos" panose="020B0004020202020204" pitchFamily="34" charset="0"/>
              <a:cs typeface="Aptos" panose="020B0004020202020204" pitchFamily="34" charset="0"/>
            </a:endParaRPr>
          </a:p>
        </p:txBody>
      </p:sp>
    </p:spTree>
    <p:extLst>
      <p:ext uri="{BB962C8B-B14F-4D97-AF65-F5344CB8AC3E}">
        <p14:creationId xmlns:p14="http://schemas.microsoft.com/office/powerpoint/2010/main" val="37432144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B5851-2B0B-7136-78F9-C7027938DBD4}"/>
              </a:ext>
            </a:extLst>
          </p:cNvPr>
          <p:cNvSpPr>
            <a:spLocks noGrp="1"/>
          </p:cNvSpPr>
          <p:nvPr>
            <p:ph type="title"/>
          </p:nvPr>
        </p:nvSpPr>
        <p:spPr/>
        <p:txBody>
          <a:bodyPr/>
          <a:lstStyle/>
          <a:p>
            <a:r>
              <a:rPr lang="en-GB" b="1" dirty="0"/>
              <a:t>Algorithm for GPs </a:t>
            </a:r>
            <a:endParaRPr lang="en-GB" dirty="0"/>
          </a:p>
        </p:txBody>
      </p:sp>
      <p:sp>
        <p:nvSpPr>
          <p:cNvPr id="3" name="Content Placeholder 2">
            <a:extLst>
              <a:ext uri="{FF2B5EF4-FFF2-40B4-BE49-F238E27FC236}">
                <a16:creationId xmlns:a16="http://schemas.microsoft.com/office/drawing/2014/main" id="{E3F2DA85-EFE5-4206-2F12-A57F406D0643}"/>
              </a:ext>
            </a:extLst>
          </p:cNvPr>
          <p:cNvSpPr>
            <a:spLocks noGrp="1"/>
          </p:cNvSpPr>
          <p:nvPr>
            <p:ph idx="1"/>
          </p:nvPr>
        </p:nvSpPr>
        <p:spPr>
          <a:xfrm>
            <a:off x="457200" y="1600200"/>
            <a:ext cx="8686800" cy="5069160"/>
          </a:xfrm>
        </p:spPr>
        <p:txBody>
          <a:bodyPr>
            <a:normAutofit fontScale="92500" lnSpcReduction="20000"/>
          </a:bodyPr>
          <a:lstStyle/>
          <a:p>
            <a:pPr marL="0" indent="0">
              <a:buNone/>
            </a:pPr>
            <a:r>
              <a:rPr lang="en-GB" sz="3200" dirty="0"/>
              <a:t>Says ‘DO NOT allow your patient to go home without a warning NOT to use the suspect appliances.’</a:t>
            </a:r>
          </a:p>
          <a:p>
            <a:pPr marL="0" indent="0">
              <a:buNone/>
            </a:pPr>
            <a:r>
              <a:rPr lang="en-GB" sz="3200" dirty="0"/>
              <a:t>Will patient suspect gas cooker, wood fire, car in garage, bucket of ash in kitchen?</a:t>
            </a:r>
          </a:p>
          <a:p>
            <a:pPr marL="0" indent="0">
              <a:buNone/>
            </a:pPr>
            <a:endParaRPr lang="en-GB" sz="3200" dirty="0"/>
          </a:p>
          <a:p>
            <a:pPr marL="0" indent="0">
              <a:buNone/>
            </a:pPr>
            <a:r>
              <a:rPr lang="en-GB" dirty="0"/>
              <a:t>Box 4 If the patient does not improve:</a:t>
            </a:r>
          </a:p>
          <a:p>
            <a:pPr marL="0" indent="0">
              <a:buNone/>
            </a:pPr>
            <a:r>
              <a:rPr lang="en-GB" dirty="0"/>
              <a:t>• contact the NPIS for advice</a:t>
            </a:r>
          </a:p>
          <a:p>
            <a:pPr marL="0" indent="0">
              <a:buNone/>
            </a:pPr>
            <a:r>
              <a:rPr lang="en-GB" dirty="0"/>
              <a:t>• contact your local PHE centre for advice</a:t>
            </a:r>
          </a:p>
          <a:p>
            <a:pPr marL="0" indent="0">
              <a:buNone/>
            </a:pPr>
            <a:r>
              <a:rPr lang="en-GB" dirty="0"/>
              <a:t>* Reconsider diagnosis</a:t>
            </a:r>
          </a:p>
          <a:p>
            <a:endParaRPr lang="en-GB" dirty="0"/>
          </a:p>
          <a:p>
            <a:r>
              <a:rPr lang="en-GB" sz="3800" b="1" dirty="0"/>
              <a:t>What is missing?</a:t>
            </a:r>
          </a:p>
          <a:p>
            <a:endParaRPr lang="en-GB" dirty="0"/>
          </a:p>
          <a:p>
            <a:pPr marL="0" indent="0">
              <a:buNone/>
            </a:pPr>
            <a:endParaRPr lang="en-GB" dirty="0"/>
          </a:p>
        </p:txBody>
      </p:sp>
    </p:spTree>
    <p:extLst>
      <p:ext uri="{BB962C8B-B14F-4D97-AF65-F5344CB8AC3E}">
        <p14:creationId xmlns:p14="http://schemas.microsoft.com/office/powerpoint/2010/main" val="41473071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7F204-FAF9-8830-BD13-C2E92FC51F5A}"/>
              </a:ext>
            </a:extLst>
          </p:cNvPr>
          <p:cNvSpPr>
            <a:spLocks noGrp="1"/>
          </p:cNvSpPr>
          <p:nvPr>
            <p:ph type="title"/>
          </p:nvPr>
        </p:nvSpPr>
        <p:spPr/>
        <p:txBody>
          <a:bodyPr>
            <a:normAutofit fontScale="90000"/>
          </a:bodyPr>
          <a:lstStyle/>
          <a:p>
            <a:r>
              <a:rPr lang="en-GB" b="1" dirty="0"/>
              <a:t>Need for awareness &amp; CO testing</a:t>
            </a:r>
            <a:br>
              <a:rPr lang="en-GB" b="1" dirty="0"/>
            </a:br>
            <a:r>
              <a:rPr lang="en-GB" b="1" dirty="0"/>
              <a:t>in homes</a:t>
            </a:r>
          </a:p>
        </p:txBody>
      </p:sp>
      <p:sp>
        <p:nvSpPr>
          <p:cNvPr id="3" name="Content Placeholder 2">
            <a:extLst>
              <a:ext uri="{FF2B5EF4-FFF2-40B4-BE49-F238E27FC236}">
                <a16:creationId xmlns:a16="http://schemas.microsoft.com/office/drawing/2014/main" id="{CA98AD42-FFC9-0D91-9622-0988D55382BF}"/>
              </a:ext>
            </a:extLst>
          </p:cNvPr>
          <p:cNvSpPr>
            <a:spLocks noGrp="1"/>
          </p:cNvSpPr>
          <p:nvPr>
            <p:ph idx="1"/>
          </p:nvPr>
        </p:nvSpPr>
        <p:spPr>
          <a:xfrm>
            <a:off x="0" y="1556792"/>
            <a:ext cx="9144000" cy="5165724"/>
          </a:xfrm>
        </p:spPr>
        <p:txBody>
          <a:bodyPr>
            <a:normAutofit/>
          </a:bodyPr>
          <a:lstStyle/>
          <a:p>
            <a:pPr marL="0" indent="0">
              <a:spcBef>
                <a:spcPts val="0"/>
              </a:spcBef>
              <a:buNone/>
            </a:pPr>
            <a:r>
              <a:rPr lang="en-GB" dirty="0">
                <a:latin typeface="Arial" panose="020B0604020202020204" pitchFamily="34" charset="0"/>
                <a:cs typeface="Arial" panose="020B0604020202020204" pitchFamily="34" charset="0"/>
              </a:rPr>
              <a:t>Testing air in homes - sweep test – takes minutes</a:t>
            </a:r>
          </a:p>
          <a:p>
            <a:pPr marL="0" indent="0">
              <a:spcBef>
                <a:spcPts val="0"/>
              </a:spcBef>
              <a:buNone/>
            </a:pPr>
            <a:r>
              <a:rPr lang="en-GB" sz="2600" dirty="0">
                <a:latin typeface="Arial" panose="020B0604020202020204" pitchFamily="34" charset="0"/>
                <a:cs typeface="Arial" panose="020B0604020202020204" pitchFamily="34" charset="0"/>
              </a:rPr>
              <a:t>   </a:t>
            </a:r>
            <a:r>
              <a:rPr lang="en-GB" sz="2600" u="sng" dirty="0">
                <a:solidFill>
                  <a:srgbClr val="0563C1"/>
                </a:solidFill>
                <a:effectLst/>
                <a:latin typeface="Arial" panose="020B0604020202020204" pitchFamily="34" charset="0"/>
                <a:ea typeface="Times New Roman" panose="02020603050405020304" pitchFamily="18" charset="0"/>
                <a:cs typeface="Arial" panose="020B0604020202020204" pitchFamily="34" charset="0"/>
                <a:hlinkClick r:id="rId3"/>
              </a:rPr>
              <a:t>https://vimeo.com/727002257/939926c093</a:t>
            </a:r>
            <a:r>
              <a:rPr lang="en-GB" sz="2600" dirty="0">
                <a:effectLst/>
                <a:latin typeface="Arial" panose="020B0604020202020204" pitchFamily="34" charset="0"/>
                <a:ea typeface="Times New Roman" panose="02020603050405020304" pitchFamily="18" charset="0"/>
                <a:cs typeface="Arial" panose="020B0604020202020204" pitchFamily="34" charset="0"/>
              </a:rPr>
              <a:t> </a:t>
            </a:r>
          </a:p>
          <a:p>
            <a:pPr marL="0" indent="0">
              <a:spcBef>
                <a:spcPts val="0"/>
              </a:spcBef>
              <a:spcAft>
                <a:spcPts val="1200"/>
              </a:spcAft>
              <a:buNone/>
            </a:pPr>
            <a:endParaRPr lang="en-GB" dirty="0">
              <a:effectLst/>
              <a:latin typeface="Arial" panose="020B0604020202020204" pitchFamily="34" charset="0"/>
              <a:ea typeface="Times New Roman" panose="02020603050405020304" pitchFamily="18" charset="0"/>
              <a:cs typeface="Arial" panose="020B0604020202020204" pitchFamily="34" charset="0"/>
            </a:endParaRPr>
          </a:p>
          <a:p>
            <a:pPr marL="0" indent="0">
              <a:spcBef>
                <a:spcPts val="0"/>
              </a:spcBef>
              <a:spcAft>
                <a:spcPts val="1200"/>
              </a:spcAft>
              <a:buNone/>
            </a:pPr>
            <a:r>
              <a:rPr lang="en-GB" dirty="0">
                <a:latin typeface="Arial" panose="020B0604020202020204" pitchFamily="34" charset="0"/>
                <a:ea typeface="Calibri" panose="020F0502020204030204" pitchFamily="34" charset="0"/>
                <a:cs typeface="Arial" panose="020B0604020202020204" pitchFamily="34" charset="0"/>
              </a:rPr>
              <a:t>To investigate / test home for CO - Must be Registered Gas Engineer with CMDDA1 – </a:t>
            </a:r>
          </a:p>
          <a:p>
            <a:pPr marL="0" indent="0">
              <a:spcBef>
                <a:spcPts val="0"/>
              </a:spcBef>
              <a:spcAft>
                <a:spcPts val="1200"/>
              </a:spcAft>
              <a:buNone/>
            </a:pPr>
            <a:r>
              <a:rPr lang="en-GB" dirty="0">
                <a:latin typeface="Arial" panose="020B0604020202020204" pitchFamily="34" charset="0"/>
                <a:ea typeface="Calibri" panose="020F0502020204030204" pitchFamily="34" charset="0"/>
                <a:cs typeface="Arial" panose="020B0604020202020204" pitchFamily="34" charset="0"/>
              </a:rPr>
              <a:t>BUT only 2% of RGEs have this </a:t>
            </a:r>
          </a:p>
        </p:txBody>
      </p:sp>
    </p:spTree>
    <p:extLst>
      <p:ext uri="{BB962C8B-B14F-4D97-AF65-F5344CB8AC3E}">
        <p14:creationId xmlns:p14="http://schemas.microsoft.com/office/powerpoint/2010/main" val="1517154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50712-DC96-1DE3-2C49-F2AA49F52FDF}"/>
              </a:ext>
            </a:extLst>
          </p:cNvPr>
          <p:cNvSpPr>
            <a:spLocks noGrp="1"/>
          </p:cNvSpPr>
          <p:nvPr>
            <p:ph type="title"/>
          </p:nvPr>
        </p:nvSpPr>
        <p:spPr/>
        <p:txBody>
          <a:bodyPr/>
          <a:lstStyle/>
          <a:p>
            <a:r>
              <a:rPr lang="en-GB" dirty="0"/>
              <a:t>Why CO testing so vital?</a:t>
            </a:r>
          </a:p>
        </p:txBody>
      </p:sp>
      <p:sp>
        <p:nvSpPr>
          <p:cNvPr id="3" name="Content Placeholder 2">
            <a:extLst>
              <a:ext uri="{FF2B5EF4-FFF2-40B4-BE49-F238E27FC236}">
                <a16:creationId xmlns:a16="http://schemas.microsoft.com/office/drawing/2014/main" id="{54CBED6E-6BF8-3468-B622-5B7BD1B3F688}"/>
              </a:ext>
            </a:extLst>
          </p:cNvPr>
          <p:cNvSpPr>
            <a:spLocks noGrp="1"/>
          </p:cNvSpPr>
          <p:nvPr>
            <p:ph idx="1"/>
          </p:nvPr>
        </p:nvSpPr>
        <p:spPr>
          <a:xfrm>
            <a:off x="457200" y="1600200"/>
            <a:ext cx="8686800" cy="5069160"/>
          </a:xfrm>
        </p:spPr>
        <p:txBody>
          <a:bodyPr>
            <a:normAutofit/>
          </a:bodyPr>
          <a:lstStyle/>
          <a:p>
            <a:pPr marL="0" indent="0">
              <a:buNone/>
            </a:pPr>
            <a:r>
              <a:rPr lang="en-GB" dirty="0"/>
              <a:t>Without testing: -</a:t>
            </a:r>
          </a:p>
          <a:p>
            <a:r>
              <a:rPr lang="en-GB" dirty="0"/>
              <a:t>1. Impossible to remove </a:t>
            </a:r>
            <a:r>
              <a:rPr lang="en-GB" u="sng" dirty="0"/>
              <a:t>source of CO</a:t>
            </a:r>
          </a:p>
          <a:p>
            <a:pPr marL="0" indent="0">
              <a:buNone/>
            </a:pPr>
            <a:r>
              <a:rPr lang="en-GB" dirty="0"/>
              <a:t>     So, consumer doesn’t know if safe.</a:t>
            </a:r>
            <a:endParaRPr lang="en-GB" u="sng" dirty="0"/>
          </a:p>
          <a:p>
            <a:r>
              <a:rPr lang="en-GB" dirty="0"/>
              <a:t>2. Impossible to know size of problem in UK</a:t>
            </a:r>
          </a:p>
          <a:p>
            <a:r>
              <a:rPr lang="en-GB" dirty="0"/>
              <a:t>3. Patients often sent to psychiatrists - waste of NHS resources + distress to patients.</a:t>
            </a:r>
            <a:br>
              <a:rPr lang="en-GB" dirty="0"/>
            </a:br>
            <a:endParaRPr lang="en-GB" dirty="0"/>
          </a:p>
          <a:p>
            <a:pPr marL="0" indent="0">
              <a:buNone/>
            </a:pPr>
            <a:r>
              <a:rPr lang="en-GB" b="1" dirty="0"/>
              <a:t>How has our gas industry avoided CO testing as a mandatory duty? </a:t>
            </a:r>
          </a:p>
        </p:txBody>
      </p:sp>
    </p:spTree>
    <p:extLst>
      <p:ext uri="{BB962C8B-B14F-4D97-AF65-F5344CB8AC3E}">
        <p14:creationId xmlns:p14="http://schemas.microsoft.com/office/powerpoint/2010/main" val="18343772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fontScale="90000"/>
          </a:bodyPr>
          <a:lstStyle/>
          <a:p>
            <a:r>
              <a:rPr lang="en-GB" b="1" dirty="0"/>
              <a:t>How many deaths &amp; injuries from CO?</a:t>
            </a:r>
          </a:p>
        </p:txBody>
      </p:sp>
      <p:sp>
        <p:nvSpPr>
          <p:cNvPr id="3" name="Content Placeholder 2"/>
          <p:cNvSpPr>
            <a:spLocks noGrp="1"/>
          </p:cNvSpPr>
          <p:nvPr>
            <p:ph idx="1"/>
          </p:nvPr>
        </p:nvSpPr>
        <p:spPr>
          <a:xfrm>
            <a:off x="282352" y="1412776"/>
            <a:ext cx="8579296" cy="5445224"/>
          </a:xfrm>
        </p:spPr>
        <p:txBody>
          <a:bodyPr>
            <a:normAutofit/>
          </a:bodyPr>
          <a:lstStyle/>
          <a:p>
            <a:pPr>
              <a:spcBef>
                <a:spcPts val="0"/>
              </a:spcBef>
              <a:spcAft>
                <a:spcPts val="1200"/>
              </a:spcAft>
            </a:pPr>
            <a:r>
              <a:rPr lang="en-GB" dirty="0"/>
              <a:t>40-50 deaths &amp; 4,000 to A &amp; E in England &amp; Wales </a:t>
            </a:r>
            <a:r>
              <a:rPr lang="en-US" sz="2600" u="sng" dirty="0">
                <a:hlinkClick r:id="rId3"/>
              </a:rPr>
              <a:t>https://www.gov.uk/government/news/carbon-monoxide-poisoning-sends-4-000-people-to-a-e-each-year</a:t>
            </a:r>
            <a:r>
              <a:rPr lang="en-US" sz="2600" dirty="0"/>
              <a:t> </a:t>
            </a:r>
          </a:p>
          <a:p>
            <a:pPr marL="0" indent="0">
              <a:spcBef>
                <a:spcPts val="0"/>
              </a:spcBef>
              <a:spcAft>
                <a:spcPts val="1200"/>
              </a:spcAft>
              <a:buNone/>
            </a:pPr>
            <a:endParaRPr lang="en-GB" sz="2800" dirty="0"/>
          </a:p>
          <a:p>
            <a:pPr marL="0" indent="0">
              <a:spcBef>
                <a:spcPts val="0"/>
              </a:spcBef>
              <a:spcAft>
                <a:spcPts val="1200"/>
              </a:spcAft>
              <a:buNone/>
            </a:pPr>
            <a:r>
              <a:rPr lang="en-GB" dirty="0"/>
              <a:t>BUT without testing for CO how can anyone know?</a:t>
            </a:r>
          </a:p>
          <a:p>
            <a:pPr marL="0" indent="0">
              <a:spcBef>
                <a:spcPts val="0"/>
              </a:spcBef>
              <a:spcAft>
                <a:spcPts val="1200"/>
              </a:spcAft>
              <a:buNone/>
            </a:pPr>
            <a:r>
              <a:rPr lang="en-GB" dirty="0"/>
              <a:t>Lord Kelvin – to measure is to know. </a:t>
            </a:r>
            <a:r>
              <a:rPr lang="en-GB" sz="2600" dirty="0">
                <a:hlinkClick r:id="rId4"/>
              </a:rPr>
              <a:t>https://www.azquotes.com/author/7873-Lord_Kelvin</a:t>
            </a:r>
            <a:r>
              <a:rPr lang="en-GB" sz="2600" dirty="0"/>
              <a:t> </a:t>
            </a:r>
          </a:p>
          <a:p>
            <a:pPr marL="0" indent="0">
              <a:spcBef>
                <a:spcPts val="0"/>
              </a:spcBef>
              <a:spcAft>
                <a:spcPts val="1200"/>
              </a:spcAft>
              <a:buNone/>
            </a:pPr>
            <a:endParaRPr lang="en-GB" sz="2800" dirty="0"/>
          </a:p>
        </p:txBody>
      </p:sp>
    </p:spTree>
    <p:extLst>
      <p:ext uri="{BB962C8B-B14F-4D97-AF65-F5344CB8AC3E}">
        <p14:creationId xmlns:p14="http://schemas.microsoft.com/office/powerpoint/2010/main" val="12514192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8BB19-C65D-A9C5-6E0C-F8BD35FAFAA1}"/>
              </a:ext>
            </a:extLst>
          </p:cNvPr>
          <p:cNvSpPr>
            <a:spLocks noGrp="1"/>
          </p:cNvSpPr>
          <p:nvPr>
            <p:ph type="title"/>
          </p:nvPr>
        </p:nvSpPr>
        <p:spPr/>
        <p:txBody>
          <a:bodyPr/>
          <a:lstStyle/>
          <a:p>
            <a:r>
              <a:rPr lang="en-GB" b="1" dirty="0"/>
              <a:t>Research</a:t>
            </a:r>
          </a:p>
        </p:txBody>
      </p:sp>
      <p:sp>
        <p:nvSpPr>
          <p:cNvPr id="3" name="Content Placeholder 2">
            <a:extLst>
              <a:ext uri="{FF2B5EF4-FFF2-40B4-BE49-F238E27FC236}">
                <a16:creationId xmlns:a16="http://schemas.microsoft.com/office/drawing/2014/main" id="{B68DE68F-37B9-0911-8B1F-FD5D32E97432}"/>
              </a:ext>
            </a:extLst>
          </p:cNvPr>
          <p:cNvSpPr>
            <a:spLocks noGrp="1"/>
          </p:cNvSpPr>
          <p:nvPr>
            <p:ph idx="1"/>
          </p:nvPr>
        </p:nvSpPr>
        <p:spPr>
          <a:xfrm>
            <a:off x="457200" y="1600200"/>
            <a:ext cx="8229600" cy="5141168"/>
          </a:xfrm>
        </p:spPr>
        <p:txBody>
          <a:bodyPr>
            <a:normAutofit fontScale="92500" lnSpcReduction="10000"/>
          </a:bodyPr>
          <a:lstStyle/>
          <a:p>
            <a:pPr marL="0" indent="0">
              <a:spcBef>
                <a:spcPts val="0"/>
              </a:spcBef>
              <a:spcAft>
                <a:spcPts val="600"/>
              </a:spcAft>
              <a:buNone/>
            </a:pPr>
            <a:r>
              <a:rPr lang="en-GB" sz="3200" dirty="0"/>
              <a:t>Small respected university studies found 20% of homes in UK with 50 PPM or above. </a:t>
            </a:r>
          </a:p>
          <a:p>
            <a:pPr marL="0" indent="0">
              <a:spcBef>
                <a:spcPts val="0"/>
              </a:spcBef>
              <a:spcAft>
                <a:spcPts val="600"/>
              </a:spcAft>
              <a:buNone/>
            </a:pPr>
            <a:r>
              <a:rPr lang="en-GB" sz="2800" dirty="0">
                <a:hlinkClick r:id="rId2"/>
              </a:rPr>
              <a:t>https://www.co-gassafety.co.uk/about-co/numbers-affected-by-co/</a:t>
            </a:r>
            <a:r>
              <a:rPr lang="en-GB" sz="2800" dirty="0"/>
              <a:t> </a:t>
            </a:r>
          </a:p>
          <a:p>
            <a:pPr marL="0" indent="0">
              <a:spcBef>
                <a:spcPts val="0"/>
              </a:spcBef>
              <a:spcAft>
                <a:spcPts val="600"/>
              </a:spcAft>
              <a:buNone/>
            </a:pPr>
            <a:endParaRPr lang="en-GB" sz="2800" dirty="0"/>
          </a:p>
          <a:p>
            <a:pPr marL="0" indent="0">
              <a:spcBef>
                <a:spcPts val="0"/>
              </a:spcBef>
              <a:spcAft>
                <a:spcPts val="600"/>
              </a:spcAft>
              <a:buNone/>
            </a:pPr>
            <a:r>
              <a:rPr lang="en-GB" sz="2800" b="1" dirty="0"/>
              <a:t>WHO</a:t>
            </a:r>
            <a:r>
              <a:rPr lang="en-GB" sz="2800" dirty="0"/>
              <a:t> 4 PPM of CO over 24 hours</a:t>
            </a:r>
          </a:p>
          <a:p>
            <a:pPr marL="0" indent="0">
              <a:spcBef>
                <a:spcPts val="0"/>
              </a:spcBef>
              <a:spcAft>
                <a:spcPts val="600"/>
              </a:spcAft>
              <a:buNone/>
            </a:pPr>
            <a:endParaRPr lang="en-GB" sz="2800" dirty="0"/>
          </a:p>
          <a:p>
            <a:pPr marL="0" indent="0">
              <a:spcBef>
                <a:spcPts val="0"/>
              </a:spcBef>
              <a:spcAft>
                <a:spcPts val="1200"/>
              </a:spcAft>
              <a:buNone/>
            </a:pPr>
            <a:r>
              <a:rPr lang="en-GB" sz="3200" dirty="0"/>
              <a:t>Large study of 75,000 homes promised funded in 2015 but not undertaken. </a:t>
            </a:r>
          </a:p>
          <a:p>
            <a:pPr marL="0" indent="0">
              <a:spcBef>
                <a:spcPts val="0"/>
              </a:spcBef>
              <a:spcAft>
                <a:spcPts val="1200"/>
              </a:spcAft>
              <a:buNone/>
            </a:pPr>
            <a:r>
              <a:rPr lang="en-GB" sz="2800" dirty="0">
                <a:hlinkClick r:id="rId2"/>
              </a:rPr>
              <a:t>https://www.co-gassafety.co.uk/about-co/numbers-affected-by-co/</a:t>
            </a:r>
            <a:r>
              <a:rPr lang="en-GB" sz="2800" dirty="0"/>
              <a:t> </a:t>
            </a:r>
          </a:p>
        </p:txBody>
      </p:sp>
    </p:spTree>
    <p:extLst>
      <p:ext uri="{BB962C8B-B14F-4D97-AF65-F5344CB8AC3E}">
        <p14:creationId xmlns:p14="http://schemas.microsoft.com/office/powerpoint/2010/main" val="21238446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601F2-70FE-317E-135F-A0A90593524C}"/>
              </a:ext>
            </a:extLst>
          </p:cNvPr>
          <p:cNvSpPr>
            <a:spLocks noGrp="1"/>
          </p:cNvSpPr>
          <p:nvPr>
            <p:ph type="title"/>
          </p:nvPr>
        </p:nvSpPr>
        <p:spPr/>
        <p:txBody>
          <a:bodyPr/>
          <a:lstStyle/>
          <a:p>
            <a:r>
              <a:rPr lang="en-GB" dirty="0"/>
              <a:t>Testing CO in the home</a:t>
            </a:r>
          </a:p>
        </p:txBody>
      </p:sp>
      <p:sp>
        <p:nvSpPr>
          <p:cNvPr id="3" name="Content Placeholder 2">
            <a:extLst>
              <a:ext uri="{FF2B5EF4-FFF2-40B4-BE49-F238E27FC236}">
                <a16:creationId xmlns:a16="http://schemas.microsoft.com/office/drawing/2014/main" id="{80645F4F-06B6-ADAE-4A4A-457EF36CF2D7}"/>
              </a:ext>
            </a:extLst>
          </p:cNvPr>
          <p:cNvSpPr>
            <a:spLocks noGrp="1"/>
          </p:cNvSpPr>
          <p:nvPr>
            <p:ph idx="1"/>
          </p:nvPr>
        </p:nvSpPr>
        <p:spPr>
          <a:xfrm>
            <a:off x="611560" y="1340768"/>
            <a:ext cx="8229600" cy="5517232"/>
          </a:xfrm>
        </p:spPr>
        <p:txBody>
          <a:bodyPr/>
          <a:lstStyle/>
          <a:p>
            <a:endParaRPr lang="en-GB" dirty="0">
              <a:effectLst/>
              <a:latin typeface="Arial" panose="020B0604020202020204" pitchFamily="34" charset="0"/>
              <a:ea typeface="Calibri" panose="020F0502020204030204" pitchFamily="34" charset="0"/>
              <a:cs typeface="Arial" panose="020B0604020202020204" pitchFamily="34" charset="0"/>
            </a:endParaRPr>
          </a:p>
          <a:p>
            <a:r>
              <a:rPr lang="en-GB" dirty="0">
                <a:effectLst/>
                <a:latin typeface="Arial" panose="020B0604020202020204" pitchFamily="34" charset="0"/>
                <a:ea typeface="Calibri" panose="020F0502020204030204" pitchFamily="34" charset="0"/>
                <a:cs typeface="Arial" panose="020B0604020202020204" pitchFamily="34" charset="0"/>
              </a:rPr>
              <a:t>Gas Emergency Service now testing in most areas</a:t>
            </a:r>
            <a:br>
              <a:rPr lang="en-GB" dirty="0">
                <a:effectLst/>
                <a:latin typeface="Arial" panose="020B0604020202020204" pitchFamily="34" charset="0"/>
                <a:ea typeface="Calibri" panose="020F0502020204030204" pitchFamily="34" charset="0"/>
                <a:cs typeface="Arial" panose="020B0604020202020204" pitchFamily="34" charset="0"/>
              </a:rPr>
            </a:br>
            <a:endParaRPr lang="en-GB" dirty="0">
              <a:effectLst/>
              <a:latin typeface="Arial" panose="020B0604020202020204" pitchFamily="34" charset="0"/>
              <a:ea typeface="Calibri" panose="020F0502020204030204" pitchFamily="34" charset="0"/>
              <a:cs typeface="Arial" panose="020B0604020202020204" pitchFamily="34" charset="0"/>
            </a:endParaRPr>
          </a:p>
          <a:p>
            <a:r>
              <a:rPr lang="en-GB" b="1" dirty="0">
                <a:effectLst/>
                <a:latin typeface="Arial" panose="020B0604020202020204" pitchFamily="34" charset="0"/>
                <a:ea typeface="Calibri" panose="020F0502020204030204" pitchFamily="34" charset="0"/>
                <a:cs typeface="Arial" panose="020B0604020202020204" pitchFamily="34" charset="0"/>
              </a:rPr>
              <a:t>BUT only </a:t>
            </a:r>
            <a:r>
              <a:rPr lang="en-GB" b="1" dirty="0">
                <a:latin typeface="Arial" panose="020B0604020202020204" pitchFamily="34" charset="0"/>
                <a:ea typeface="Calibri" panose="020F0502020204030204" pitchFamily="34" charset="0"/>
                <a:cs typeface="Arial" panose="020B0604020202020204" pitchFamily="34" charset="0"/>
              </a:rPr>
              <a:t>‘</a:t>
            </a:r>
            <a:r>
              <a:rPr lang="en-GB" b="1" dirty="0">
                <a:effectLst/>
                <a:latin typeface="Arial" panose="020B0604020202020204" pitchFamily="34" charset="0"/>
                <a:ea typeface="Calibri" panose="020F0502020204030204" pitchFamily="34" charset="0"/>
                <a:cs typeface="Arial" panose="020B0604020202020204" pitchFamily="34" charset="0"/>
              </a:rPr>
              <a:t>vulnerable situations’ </a:t>
            </a:r>
            <a:r>
              <a:rPr lang="en-GB" b="1" dirty="0">
                <a:latin typeface="Arial" panose="020B0604020202020204" pitchFamily="34" charset="0"/>
                <a:ea typeface="Calibri" panose="020F0502020204030204" pitchFamily="34" charset="0"/>
                <a:cs typeface="Arial" panose="020B0604020202020204" pitchFamily="34" charset="0"/>
              </a:rPr>
              <a:t>customers</a:t>
            </a:r>
            <a:br>
              <a:rPr lang="en-GB" b="1" dirty="0">
                <a:latin typeface="Arial" panose="020B0604020202020204" pitchFamily="34" charset="0"/>
                <a:ea typeface="Calibri" panose="020F0502020204030204" pitchFamily="34" charset="0"/>
                <a:cs typeface="Arial" panose="020B0604020202020204" pitchFamily="34" charset="0"/>
              </a:rPr>
            </a:br>
            <a:endParaRPr lang="en-GB" b="1" dirty="0">
              <a:latin typeface="Arial" panose="020B0604020202020204" pitchFamily="34" charset="0"/>
              <a:ea typeface="Calibri" panose="020F0502020204030204" pitchFamily="34" charset="0"/>
              <a:cs typeface="Arial" panose="020B0604020202020204" pitchFamily="34" charset="0"/>
            </a:endParaRPr>
          </a:p>
          <a:p>
            <a:r>
              <a:rPr lang="en-GB" b="1" dirty="0">
                <a:effectLst/>
                <a:latin typeface="Arial" panose="020B0604020202020204" pitchFamily="34" charset="0"/>
                <a:ea typeface="Calibri" panose="020F0502020204030204" pitchFamily="34" charset="0"/>
                <a:cs typeface="Arial" panose="020B0604020202020204" pitchFamily="34" charset="0"/>
              </a:rPr>
              <a:t>YET anyone can be exposed to CO however healthy, wealthy or wise</a:t>
            </a:r>
            <a:endParaRPr lang="en-GB" dirty="0"/>
          </a:p>
          <a:p>
            <a:endParaRPr lang="en-GB" dirty="0"/>
          </a:p>
        </p:txBody>
      </p:sp>
    </p:spTree>
    <p:extLst>
      <p:ext uri="{BB962C8B-B14F-4D97-AF65-F5344CB8AC3E}">
        <p14:creationId xmlns:p14="http://schemas.microsoft.com/office/powerpoint/2010/main" val="14233254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8F2CA-DB04-B0D6-64B0-DBFA9FB084B2}"/>
              </a:ext>
            </a:extLst>
          </p:cNvPr>
          <p:cNvSpPr>
            <a:spLocks noGrp="1"/>
          </p:cNvSpPr>
          <p:nvPr>
            <p:ph type="title"/>
          </p:nvPr>
        </p:nvSpPr>
        <p:spPr/>
        <p:txBody>
          <a:bodyPr>
            <a:normAutofit fontScale="90000"/>
          </a:bodyPr>
          <a:lstStyle/>
          <a:p>
            <a:r>
              <a:rPr lang="en-GB" b="1" dirty="0"/>
              <a:t>How to stop CO from heating &amp; cooking appliances</a:t>
            </a:r>
          </a:p>
        </p:txBody>
      </p:sp>
      <p:sp>
        <p:nvSpPr>
          <p:cNvPr id="3" name="Content Placeholder 2">
            <a:extLst>
              <a:ext uri="{FF2B5EF4-FFF2-40B4-BE49-F238E27FC236}">
                <a16:creationId xmlns:a16="http://schemas.microsoft.com/office/drawing/2014/main" id="{0846BB7B-8099-744F-186F-E7BA42FF61FD}"/>
              </a:ext>
            </a:extLst>
          </p:cNvPr>
          <p:cNvSpPr>
            <a:spLocks noGrp="1"/>
          </p:cNvSpPr>
          <p:nvPr>
            <p:ph idx="1"/>
          </p:nvPr>
        </p:nvSpPr>
        <p:spPr>
          <a:xfrm>
            <a:off x="484624" y="1844824"/>
            <a:ext cx="8229600" cy="4824536"/>
          </a:xfrm>
        </p:spPr>
        <p:txBody>
          <a:bodyPr>
            <a:normAutofit/>
          </a:bodyPr>
          <a:lstStyle/>
          <a:p>
            <a:pPr>
              <a:spcBef>
                <a:spcPts val="0"/>
              </a:spcBef>
              <a:spcAft>
                <a:spcPts val="1200"/>
              </a:spcAft>
            </a:pPr>
            <a:r>
              <a:rPr lang="en-GB" sz="2800" dirty="0"/>
              <a:t>1. Proper installation &amp; regular servicing from qualified people</a:t>
            </a:r>
          </a:p>
          <a:p>
            <a:pPr>
              <a:spcBef>
                <a:spcPts val="0"/>
              </a:spcBef>
              <a:spcAft>
                <a:spcPts val="1200"/>
              </a:spcAft>
            </a:pPr>
            <a:r>
              <a:rPr lang="en-GB" sz="2800" dirty="0"/>
              <a:t>2. By law only a Registered Gas Safe Engineer can work on gas - Other fuels use accredited engineers</a:t>
            </a:r>
          </a:p>
          <a:p>
            <a:pPr>
              <a:spcBef>
                <a:spcPts val="0"/>
              </a:spcBef>
              <a:spcAft>
                <a:spcPts val="1200"/>
              </a:spcAft>
            </a:pPr>
            <a:r>
              <a:rPr lang="en-GB" sz="2800" dirty="0"/>
              <a:t>3. Chimneys &amp; flues should be checked and swept by a sweep from a recognised trade body </a:t>
            </a:r>
          </a:p>
          <a:p>
            <a:pPr>
              <a:spcBef>
                <a:spcPts val="0"/>
              </a:spcBef>
              <a:spcAft>
                <a:spcPts val="1200"/>
              </a:spcAft>
            </a:pPr>
            <a:r>
              <a:rPr lang="en-GB" sz="2800" dirty="0"/>
              <a:t>4. Adequate ventilation essential </a:t>
            </a:r>
          </a:p>
          <a:p>
            <a:pPr>
              <a:spcBef>
                <a:spcPts val="0"/>
              </a:spcBef>
              <a:spcAft>
                <a:spcPts val="1200"/>
              </a:spcAft>
            </a:pPr>
            <a:r>
              <a:rPr lang="en-GB" sz="2800" dirty="0"/>
              <a:t>5. For extra safety, install a CO alarm to EN BS 50291, bought directly from manufacturer or reputable shop</a:t>
            </a:r>
          </a:p>
          <a:p>
            <a:pPr marL="0" indent="0">
              <a:spcBef>
                <a:spcPts val="0"/>
              </a:spcBef>
              <a:spcAft>
                <a:spcPts val="1200"/>
              </a:spcAft>
              <a:buNone/>
            </a:pPr>
            <a:endParaRPr lang="en-GB" sz="2800" dirty="0"/>
          </a:p>
        </p:txBody>
      </p:sp>
    </p:spTree>
    <p:extLst>
      <p:ext uri="{BB962C8B-B14F-4D97-AF65-F5344CB8AC3E}">
        <p14:creationId xmlns:p14="http://schemas.microsoft.com/office/powerpoint/2010/main" val="4029128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AA5895-1DE8-AF9C-A52D-39A76BFA88DC}"/>
              </a:ext>
            </a:extLst>
          </p:cNvPr>
          <p:cNvSpPr>
            <a:spLocks noGrp="1"/>
          </p:cNvSpPr>
          <p:nvPr>
            <p:ph idx="1"/>
          </p:nvPr>
        </p:nvSpPr>
        <p:spPr>
          <a:xfrm>
            <a:off x="457200" y="1268760"/>
            <a:ext cx="8229600" cy="5544616"/>
          </a:xfrm>
        </p:spPr>
        <p:txBody>
          <a:bodyPr>
            <a:normAutofit fontScale="85000" lnSpcReduction="10000"/>
          </a:bodyPr>
          <a:lstStyle/>
          <a:p>
            <a:pPr marL="0" indent="0" algn="ctr">
              <a:buNone/>
            </a:pPr>
            <a:r>
              <a:rPr lang="en-GB" sz="3300" dirty="0">
                <a:solidFill>
                  <a:schemeClr val="tx1"/>
                </a:solidFill>
              </a:rPr>
              <a:t>President &amp; Director of </a:t>
            </a:r>
          </a:p>
          <a:p>
            <a:pPr marL="0" indent="0" algn="ctr">
              <a:buNone/>
            </a:pPr>
            <a:r>
              <a:rPr lang="en-GB" sz="3300" dirty="0">
                <a:solidFill>
                  <a:schemeClr val="tx1"/>
                </a:solidFill>
              </a:rPr>
              <a:t>Independent Registered Charity</a:t>
            </a:r>
          </a:p>
          <a:p>
            <a:pPr marL="0" indent="0" algn="ctr">
              <a:buNone/>
            </a:pPr>
            <a:r>
              <a:rPr lang="en-GB" sz="3300" dirty="0">
                <a:solidFill>
                  <a:schemeClr val="tx1"/>
                </a:solidFill>
              </a:rPr>
              <a:t>  CO-Gas Safety</a:t>
            </a:r>
            <a:endParaRPr lang="en-GB" sz="3200" dirty="0">
              <a:solidFill>
                <a:schemeClr val="tx1"/>
              </a:solidFill>
            </a:endParaRPr>
          </a:p>
          <a:p>
            <a:pPr marL="0" indent="0" algn="ctr">
              <a:buNone/>
            </a:pPr>
            <a:endParaRPr lang="en-GB" sz="3200" dirty="0">
              <a:solidFill>
                <a:schemeClr val="tx1"/>
              </a:solidFill>
            </a:endParaRPr>
          </a:p>
          <a:p>
            <a:pPr marL="0" indent="0" algn="ctr">
              <a:buNone/>
            </a:pPr>
            <a:endParaRPr lang="en-GB" sz="3300" dirty="0">
              <a:solidFill>
                <a:schemeClr val="tx1"/>
              </a:solidFill>
            </a:endParaRPr>
          </a:p>
          <a:p>
            <a:pPr marL="0" indent="0" algn="ctr">
              <a:buNone/>
            </a:pPr>
            <a:endParaRPr lang="en-GB" sz="3300" dirty="0">
              <a:solidFill>
                <a:schemeClr val="tx1"/>
              </a:solidFill>
            </a:endParaRPr>
          </a:p>
          <a:p>
            <a:pPr marL="0" indent="0" algn="ctr">
              <a:buNone/>
            </a:pPr>
            <a:r>
              <a:rPr lang="en-GB" sz="3800" dirty="0">
                <a:solidFill>
                  <a:schemeClr val="tx1"/>
                </a:solidFill>
              </a:rPr>
              <a:t>Reduce deaths &amp; injuries from unintentional </a:t>
            </a:r>
            <a:r>
              <a:rPr lang="en-GB" sz="3800" dirty="0"/>
              <a:t>CO</a:t>
            </a:r>
          </a:p>
          <a:p>
            <a:pPr marL="0" indent="0" algn="ctr">
              <a:buNone/>
            </a:pPr>
            <a:r>
              <a:rPr lang="en-GB" sz="3800" dirty="0">
                <a:solidFill>
                  <a:schemeClr val="tx1"/>
                </a:solidFill>
              </a:rPr>
              <a:t>Help victims &amp; families</a:t>
            </a:r>
          </a:p>
          <a:p>
            <a:pPr marL="0" indent="0" algn="ctr">
              <a:buNone/>
            </a:pPr>
            <a:r>
              <a:rPr lang="en-GB" sz="3800" dirty="0"/>
              <a:t>Run charity since 1995, helped by voluntary directors - mainly survivors/victims &amp; families</a:t>
            </a:r>
            <a:br>
              <a:rPr lang="en-GB" sz="2800" dirty="0"/>
            </a:br>
            <a:endParaRPr lang="en-GB" sz="2800" dirty="0">
              <a:solidFill>
                <a:schemeClr val="tx1"/>
              </a:solidFill>
            </a:endParaRPr>
          </a:p>
          <a:p>
            <a:pPr marL="0" indent="0" algn="ctr">
              <a:buNone/>
            </a:pPr>
            <a:r>
              <a:rPr lang="en-GB" sz="2400" dirty="0">
                <a:solidFill>
                  <a:schemeClr val="tx1"/>
                </a:solidFill>
                <a:hlinkClick r:id="rId2"/>
              </a:rPr>
              <a:t>www.co-gassafety.co.uk</a:t>
            </a:r>
            <a:endParaRPr lang="en-GB" sz="2400" dirty="0"/>
          </a:p>
          <a:p>
            <a:pPr marL="0" indent="0" algn="ctr">
              <a:buNone/>
            </a:pPr>
            <a:endParaRPr lang="en-GB" sz="3200" dirty="0">
              <a:solidFill>
                <a:schemeClr val="tx1"/>
              </a:solidFill>
            </a:endParaRPr>
          </a:p>
          <a:p>
            <a:pPr marL="0" indent="0" algn="ctr">
              <a:buNone/>
            </a:pPr>
            <a:endParaRPr lang="en-GB" dirty="0"/>
          </a:p>
          <a:p>
            <a:pPr marL="0" indent="0" algn="ctr">
              <a:buNone/>
            </a:pPr>
            <a:endParaRPr lang="en-GB" sz="3200" dirty="0">
              <a:solidFill>
                <a:schemeClr val="tx1"/>
              </a:solidFill>
            </a:endParaRPr>
          </a:p>
          <a:p>
            <a:pPr marL="0" indent="0">
              <a:buNone/>
            </a:pPr>
            <a:endParaRPr lang="en-GB" dirty="0"/>
          </a:p>
        </p:txBody>
      </p:sp>
      <p:sp>
        <p:nvSpPr>
          <p:cNvPr id="4" name="Title 3">
            <a:extLst>
              <a:ext uri="{FF2B5EF4-FFF2-40B4-BE49-F238E27FC236}">
                <a16:creationId xmlns:a16="http://schemas.microsoft.com/office/drawing/2014/main" id="{A965526A-1C69-0710-0BE3-98C3AAB8E021}"/>
              </a:ext>
            </a:extLst>
          </p:cNvPr>
          <p:cNvSpPr txBox="1">
            <a:spLocks noGrp="1"/>
          </p:cNvSpPr>
          <p:nvPr>
            <p:ph type="title"/>
          </p:nvPr>
        </p:nvSpPr>
        <p:spPr>
          <a:xfrm>
            <a:off x="457200" y="274638"/>
            <a:ext cx="8229600" cy="1143000"/>
          </a:xfrm>
          <a:prstGeom prst="rect">
            <a:avLst/>
          </a:prstGeom>
          <a:noFill/>
        </p:spPr>
        <p:txBody>
          <a:bodyPr wrap="square" rtlCol="0">
            <a:spAutoFit/>
          </a:bodyPr>
          <a:lstStyle/>
          <a:p>
            <a:r>
              <a:rPr lang="en-GB" sz="4000" b="1" dirty="0">
                <a:solidFill>
                  <a:schemeClr val="tx1"/>
                </a:solidFill>
              </a:rPr>
              <a:t>Stephanie Trotter, OBE</a:t>
            </a:r>
            <a:endParaRPr lang="en-GB" sz="4000" dirty="0"/>
          </a:p>
        </p:txBody>
      </p:sp>
      <p:pic>
        <p:nvPicPr>
          <p:cNvPr id="7" name="Picture 6" descr="A close-up of a sign&#10;&#10;Description automatically generated">
            <a:extLst>
              <a:ext uri="{FF2B5EF4-FFF2-40B4-BE49-F238E27FC236}">
                <a16:creationId xmlns:a16="http://schemas.microsoft.com/office/drawing/2014/main" id="{91D0DA9C-0A12-DD92-D85E-ACD6C70366B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05200" y="2939796"/>
            <a:ext cx="2133600" cy="978408"/>
          </a:xfrm>
          <a:prstGeom prst="rect">
            <a:avLst/>
          </a:prstGeom>
        </p:spPr>
      </p:pic>
    </p:spTree>
    <p:extLst>
      <p:ext uri="{BB962C8B-B14F-4D97-AF65-F5344CB8AC3E}">
        <p14:creationId xmlns:p14="http://schemas.microsoft.com/office/powerpoint/2010/main" val="22315742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9036496" cy="6813376"/>
          </a:xfrm>
        </p:spPr>
        <p:txBody>
          <a:bodyPr>
            <a:normAutofit fontScale="90000"/>
          </a:bodyPr>
          <a:lstStyle/>
          <a:p>
            <a:pPr>
              <a:spcAft>
                <a:spcPts val="1200"/>
              </a:spcAft>
            </a:pPr>
            <a:br>
              <a:rPr lang="en-GB" dirty="0"/>
            </a:br>
            <a:br>
              <a:rPr lang="en-GB" dirty="0"/>
            </a:br>
            <a:br>
              <a:rPr lang="en-GB" dirty="0"/>
            </a:br>
            <a:br>
              <a:rPr lang="en-GB" dirty="0"/>
            </a:br>
            <a:br>
              <a:rPr lang="en-GB" dirty="0"/>
            </a:br>
            <a:br>
              <a:rPr lang="en-GB" b="1" dirty="0"/>
            </a:br>
            <a:br>
              <a:rPr lang="en-GB" b="1" dirty="0"/>
            </a:br>
            <a:br>
              <a:rPr lang="en-GB" dirty="0"/>
            </a:br>
            <a:br>
              <a:rPr lang="en-GB" sz="3600" dirty="0">
                <a:effectLst/>
                <a:latin typeface="Aptos" panose="020B0004020202020204" pitchFamily="34" charset="0"/>
                <a:ea typeface="Aptos" panose="020B0004020202020204" pitchFamily="34" charset="0"/>
                <a:cs typeface="Aptos" panose="020B0004020202020204" pitchFamily="34" charset="0"/>
              </a:rPr>
            </a:br>
            <a:br>
              <a:rPr lang="en-GB" dirty="0"/>
            </a:br>
            <a:r>
              <a:rPr lang="en-GB" dirty="0"/>
              <a:t>        </a:t>
            </a:r>
            <a:br>
              <a:rPr lang="en-GB" dirty="0"/>
            </a:br>
            <a:r>
              <a:rPr lang="en-GB" dirty="0"/>
              <a:t>Website </a:t>
            </a:r>
            <a:r>
              <a:rPr lang="en-GB" dirty="0">
                <a:hlinkClick r:id="rId2"/>
              </a:rPr>
              <a:t>www.co-gassafety.co.uk</a:t>
            </a:r>
            <a:br>
              <a:rPr lang="en-GB" dirty="0"/>
            </a:br>
            <a:r>
              <a:rPr lang="en-GB" dirty="0"/>
              <a:t>Email: </a:t>
            </a:r>
            <a:r>
              <a:rPr lang="en-GB" dirty="0">
                <a:hlinkClick r:id="rId3"/>
              </a:rPr>
              <a:t>office@co-gassafety.co.uk</a:t>
            </a:r>
            <a:r>
              <a:rPr lang="en-GB" dirty="0"/>
              <a:t> </a:t>
            </a:r>
            <a:br>
              <a:rPr lang="en-GB" dirty="0"/>
            </a:br>
            <a:br>
              <a:rPr lang="en-GB" dirty="0"/>
            </a:br>
            <a:r>
              <a:rPr lang="en-GB" sz="4400" dirty="0"/>
              <a:t>We’d love to hear from you!</a:t>
            </a:r>
            <a:br>
              <a:rPr lang="en-GB" dirty="0"/>
            </a:br>
            <a:br>
              <a:rPr lang="en-GB" dirty="0"/>
            </a:br>
            <a:r>
              <a:rPr lang="en-GB" dirty="0"/>
              <a:t>Please watch our one minute film about Sue who had carbon monoxide poisoning </a:t>
            </a:r>
            <a:br>
              <a:rPr lang="en-GB" dirty="0"/>
            </a:br>
            <a:r>
              <a:rPr lang="en-GB" dirty="0">
                <a:hlinkClick r:id="rId4"/>
              </a:rPr>
              <a:t>Https://www.co-gassafety.co.uk/one-survivors-story/</a:t>
            </a:r>
            <a:br>
              <a:rPr lang="en-GB" dirty="0"/>
            </a:br>
            <a:r>
              <a:rPr lang="en-GB" dirty="0"/>
              <a:t> </a:t>
            </a:r>
            <a:br>
              <a:rPr lang="en-GB" dirty="0"/>
            </a:br>
            <a:r>
              <a:rPr lang="en-GB" sz="2200" dirty="0"/>
              <a:t>Copyright CO-Gas Safety 2024</a:t>
            </a:r>
            <a:br>
              <a:rPr lang="en-GB" dirty="0"/>
            </a:br>
            <a:br>
              <a:rPr lang="en-GB" dirty="0"/>
            </a:br>
            <a:br>
              <a:rPr lang="en-GB" dirty="0"/>
            </a:br>
            <a:br>
              <a:rPr lang="en-GB" dirty="0"/>
            </a:br>
            <a:br>
              <a:rPr lang="en-GB" dirty="0"/>
            </a:br>
            <a:br>
              <a:rPr lang="en-GB" sz="2200" dirty="0"/>
            </a:br>
            <a:br>
              <a:rPr lang="en-GB" sz="2200" dirty="0"/>
            </a:br>
            <a:br>
              <a:rPr lang="en-GB" sz="2200" dirty="0"/>
            </a:br>
            <a:br>
              <a:rPr lang="en-GB" sz="2200" dirty="0"/>
            </a:br>
            <a:br>
              <a:rPr lang="en-GB" sz="2200" dirty="0"/>
            </a:br>
            <a:br>
              <a:rPr lang="en-GB" sz="2200" dirty="0"/>
            </a:br>
            <a:br>
              <a:rPr lang="en-GB" sz="2200" dirty="0"/>
            </a:br>
            <a:br>
              <a:rPr lang="en-GB" sz="2200" dirty="0"/>
            </a:br>
            <a:br>
              <a:rPr lang="en-GB" sz="2200" dirty="0"/>
            </a:br>
            <a:br>
              <a:rPr lang="en-GB" dirty="0"/>
            </a:br>
            <a:endParaRPr lang="en-GB" dirty="0"/>
          </a:p>
        </p:txBody>
      </p:sp>
    </p:spTree>
    <p:extLst>
      <p:ext uri="{BB962C8B-B14F-4D97-AF65-F5344CB8AC3E}">
        <p14:creationId xmlns:p14="http://schemas.microsoft.com/office/powerpoint/2010/main" val="1327850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C35F6-97C4-B480-3C51-8CEC2E2425BD}"/>
              </a:ext>
            </a:extLst>
          </p:cNvPr>
          <p:cNvSpPr>
            <a:spLocks noGrp="1"/>
          </p:cNvSpPr>
          <p:nvPr>
            <p:ph type="title"/>
          </p:nvPr>
        </p:nvSpPr>
        <p:spPr/>
        <p:txBody>
          <a:bodyPr/>
          <a:lstStyle/>
          <a:p>
            <a:r>
              <a:rPr lang="en-GB" dirty="0"/>
              <a:t>How much do you know about CO?</a:t>
            </a:r>
          </a:p>
        </p:txBody>
      </p:sp>
      <p:sp>
        <p:nvSpPr>
          <p:cNvPr id="3" name="Content Placeholder 2">
            <a:extLst>
              <a:ext uri="{FF2B5EF4-FFF2-40B4-BE49-F238E27FC236}">
                <a16:creationId xmlns:a16="http://schemas.microsoft.com/office/drawing/2014/main" id="{8A65D4FA-B315-A00D-F9D4-0F66D13464F0}"/>
              </a:ext>
            </a:extLst>
          </p:cNvPr>
          <p:cNvSpPr>
            <a:spLocks noGrp="1"/>
          </p:cNvSpPr>
          <p:nvPr>
            <p:ph idx="1"/>
          </p:nvPr>
        </p:nvSpPr>
        <p:spPr/>
        <p:txBody>
          <a:bodyPr>
            <a:normAutofit/>
          </a:bodyPr>
          <a:lstStyle/>
          <a:p>
            <a:r>
              <a:rPr lang="en-GB" dirty="0"/>
              <a:t>We all know something  </a:t>
            </a:r>
          </a:p>
          <a:p>
            <a:pPr marL="0" indent="0">
              <a:buNone/>
            </a:pPr>
            <a:endParaRPr lang="en-GB" dirty="0"/>
          </a:p>
          <a:p>
            <a:pPr marL="0" indent="0">
              <a:buNone/>
            </a:pPr>
            <a:r>
              <a:rPr lang="en-GB" dirty="0"/>
              <a:t>     BUT</a:t>
            </a:r>
          </a:p>
          <a:p>
            <a:pPr marL="0" indent="0">
              <a:buNone/>
            </a:pPr>
            <a:endParaRPr lang="en-GB" dirty="0"/>
          </a:p>
          <a:p>
            <a:r>
              <a:rPr lang="en-GB" dirty="0"/>
              <a:t>Most of us don’t know everything. </a:t>
            </a:r>
          </a:p>
          <a:p>
            <a:pPr marL="0" indent="0">
              <a:buNone/>
            </a:pPr>
            <a:endParaRPr lang="en-GB" dirty="0"/>
          </a:p>
          <a:p>
            <a:r>
              <a:rPr lang="en-GB" dirty="0"/>
              <a:t>So, here’s a nutshell on CO</a:t>
            </a:r>
          </a:p>
        </p:txBody>
      </p:sp>
    </p:spTree>
    <p:extLst>
      <p:ext uri="{BB962C8B-B14F-4D97-AF65-F5344CB8AC3E}">
        <p14:creationId xmlns:p14="http://schemas.microsoft.com/office/powerpoint/2010/main" val="1521869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C53A4-BC5B-4025-7B3F-96B012A40426}"/>
              </a:ext>
            </a:extLst>
          </p:cNvPr>
          <p:cNvSpPr>
            <a:spLocks noGrp="1"/>
          </p:cNvSpPr>
          <p:nvPr>
            <p:ph type="title"/>
          </p:nvPr>
        </p:nvSpPr>
        <p:spPr>
          <a:xfrm>
            <a:off x="457200" y="390674"/>
            <a:ext cx="8229600" cy="1440160"/>
          </a:xfrm>
        </p:spPr>
        <p:txBody>
          <a:bodyPr>
            <a:normAutofit fontScale="90000"/>
          </a:bodyPr>
          <a:lstStyle/>
          <a:p>
            <a:br>
              <a:rPr lang="en-GB" b="1" dirty="0"/>
            </a:br>
            <a:r>
              <a:rPr lang="en-GB" b="1" dirty="0"/>
              <a:t>Carbon Monoxide (CO)</a:t>
            </a:r>
            <a:br>
              <a:rPr lang="en-GB" b="1" dirty="0"/>
            </a:br>
            <a:r>
              <a:rPr lang="en-GB" b="1" dirty="0"/>
              <a:t>Carbon Dioxide (CO</a:t>
            </a:r>
            <a:r>
              <a:rPr lang="en-GB" b="1" baseline="30000" dirty="0"/>
              <a:t>2</a:t>
            </a:r>
            <a:r>
              <a:rPr lang="en-GB" b="1" dirty="0"/>
              <a:t>)</a:t>
            </a:r>
            <a:br>
              <a:rPr lang="en-GB" b="1" dirty="0"/>
            </a:br>
            <a:r>
              <a:rPr lang="en-GB" b="1" dirty="0"/>
              <a:t> </a:t>
            </a:r>
          </a:p>
        </p:txBody>
      </p:sp>
      <p:pic>
        <p:nvPicPr>
          <p:cNvPr id="4" name="Content Placeholder 5" descr="CO CO Gas Safety Schools Poster Competition">
            <a:extLst>
              <a:ext uri="{FF2B5EF4-FFF2-40B4-BE49-F238E27FC236}">
                <a16:creationId xmlns:a16="http://schemas.microsoft.com/office/drawing/2014/main" id="{6DE0ACAC-86E2-DFF5-C52E-A0B7233D2467}"/>
              </a:ext>
            </a:extLst>
          </p:cNvPr>
          <p:cNvPicPr>
            <a:picLocks noGrp="1" noChangeAspect="1" noChangeArrowheads="1"/>
          </p:cNvPicPr>
          <p:nvPr>
            <p:ph idx="1"/>
          </p:nvPr>
        </p:nvPicPr>
        <p:blipFill rotWithShape="1">
          <a:blip r:embed="rId3" cstate="print"/>
          <a:srcRect l="17162" t="12602" r="21543" b="7585"/>
          <a:stretch/>
        </p:blipFill>
        <p:spPr bwMode="auto">
          <a:xfrm>
            <a:off x="1740900" y="2420888"/>
            <a:ext cx="1800200" cy="1368152"/>
          </a:xfrm>
          <a:prstGeom prst="rect">
            <a:avLst/>
          </a:prstGeom>
          <a:noFill/>
          <a:ln w="9525">
            <a:noFill/>
            <a:miter lim="800000"/>
            <a:headEnd/>
            <a:tailEnd/>
          </a:ln>
        </p:spPr>
      </p:pic>
      <p:pic>
        <p:nvPicPr>
          <p:cNvPr id="5" name="Picture 2">
            <a:extLst>
              <a:ext uri="{FF2B5EF4-FFF2-40B4-BE49-F238E27FC236}">
                <a16:creationId xmlns:a16="http://schemas.microsoft.com/office/drawing/2014/main" id="{EA6DCA12-DF82-234C-15A3-9E41D937950E}"/>
              </a:ext>
            </a:extLst>
          </p:cNvPr>
          <p:cNvPicPr>
            <a:picLocks noChangeAspect="1" noChangeArrowheads="1"/>
          </p:cNvPicPr>
          <p:nvPr/>
        </p:nvPicPr>
        <p:blipFill rotWithShape="1">
          <a:blip r:embed="rId4" cstate="print"/>
          <a:srcRect l="3635" t="22686" r="53507" b="3981"/>
          <a:stretch/>
        </p:blipFill>
        <p:spPr bwMode="auto">
          <a:xfrm>
            <a:off x="5220072" y="2528901"/>
            <a:ext cx="1512168" cy="1584177"/>
          </a:xfrm>
          <a:prstGeom prst="rect">
            <a:avLst/>
          </a:prstGeom>
          <a:noFill/>
          <a:ln w="9525">
            <a:noFill/>
            <a:miter lim="800000"/>
            <a:headEnd/>
            <a:tailEnd/>
          </a:ln>
        </p:spPr>
      </p:pic>
      <p:pic>
        <p:nvPicPr>
          <p:cNvPr id="6" name="Picture 2">
            <a:extLst>
              <a:ext uri="{FF2B5EF4-FFF2-40B4-BE49-F238E27FC236}">
                <a16:creationId xmlns:a16="http://schemas.microsoft.com/office/drawing/2014/main" id="{33A3CB83-0079-F819-8B86-2189CD0B5708}"/>
              </a:ext>
            </a:extLst>
          </p:cNvPr>
          <p:cNvPicPr>
            <a:picLocks noChangeAspect="1" noChangeArrowheads="1"/>
          </p:cNvPicPr>
          <p:nvPr/>
        </p:nvPicPr>
        <p:blipFill rotWithShape="1">
          <a:blip r:embed="rId4" cstate="print"/>
          <a:srcRect l="54655" t="2685" r="2487" b="23981"/>
          <a:stretch/>
        </p:blipFill>
        <p:spPr bwMode="auto">
          <a:xfrm>
            <a:off x="6762416" y="1484784"/>
            <a:ext cx="1656184" cy="1800200"/>
          </a:xfrm>
          <a:prstGeom prst="rect">
            <a:avLst/>
          </a:prstGeom>
          <a:noFill/>
          <a:ln w="9525">
            <a:noFill/>
            <a:miter lim="800000"/>
            <a:headEnd/>
            <a:tailEnd/>
          </a:ln>
        </p:spPr>
      </p:pic>
      <p:sp>
        <p:nvSpPr>
          <p:cNvPr id="7" name="TextBox 6">
            <a:extLst>
              <a:ext uri="{FF2B5EF4-FFF2-40B4-BE49-F238E27FC236}">
                <a16:creationId xmlns:a16="http://schemas.microsoft.com/office/drawing/2014/main" id="{1C2676F3-6604-6891-1DE6-7C6BF4F00F21}"/>
              </a:ext>
            </a:extLst>
          </p:cNvPr>
          <p:cNvSpPr txBox="1"/>
          <p:nvPr/>
        </p:nvSpPr>
        <p:spPr>
          <a:xfrm>
            <a:off x="971600" y="3630995"/>
            <a:ext cx="3131616" cy="1384995"/>
          </a:xfrm>
          <a:prstGeom prst="rect">
            <a:avLst/>
          </a:prstGeom>
          <a:noFill/>
        </p:spPr>
        <p:txBody>
          <a:bodyPr wrap="square" rtlCol="0">
            <a:spAutoFit/>
          </a:bodyPr>
          <a:lstStyle/>
          <a:p>
            <a:r>
              <a:rPr lang="en-GB" sz="2800" b="1" dirty="0"/>
              <a:t>CO</a:t>
            </a:r>
            <a:r>
              <a:rPr lang="en-GB" sz="2800" dirty="0"/>
              <a:t> </a:t>
            </a:r>
          </a:p>
          <a:p>
            <a:r>
              <a:rPr lang="en-GB" sz="2800" dirty="0"/>
              <a:t>1 atom of carbon to 1 atom of oxygen</a:t>
            </a:r>
          </a:p>
        </p:txBody>
      </p:sp>
      <p:sp>
        <p:nvSpPr>
          <p:cNvPr id="8" name="TextBox 7">
            <a:extLst>
              <a:ext uri="{FF2B5EF4-FFF2-40B4-BE49-F238E27FC236}">
                <a16:creationId xmlns:a16="http://schemas.microsoft.com/office/drawing/2014/main" id="{5C88C40E-088C-8D66-B4D3-39678EBE721F}"/>
              </a:ext>
            </a:extLst>
          </p:cNvPr>
          <p:cNvSpPr txBox="1"/>
          <p:nvPr/>
        </p:nvSpPr>
        <p:spPr>
          <a:xfrm>
            <a:off x="5185216" y="4509120"/>
            <a:ext cx="3166472" cy="1384995"/>
          </a:xfrm>
          <a:prstGeom prst="rect">
            <a:avLst/>
          </a:prstGeom>
          <a:noFill/>
        </p:spPr>
        <p:txBody>
          <a:bodyPr wrap="square">
            <a:spAutoFit/>
          </a:bodyPr>
          <a:lstStyle/>
          <a:p>
            <a:pPr algn="r"/>
            <a:r>
              <a:rPr lang="en-GB" sz="2800" b="1" dirty="0"/>
              <a:t>CO</a:t>
            </a:r>
            <a:r>
              <a:rPr lang="en-GB" sz="2800" b="1" baseline="30000" dirty="0"/>
              <a:t>2</a:t>
            </a:r>
            <a:r>
              <a:rPr lang="en-GB" sz="1800" b="1" dirty="0"/>
              <a:t> </a:t>
            </a:r>
          </a:p>
          <a:p>
            <a:pPr algn="r"/>
            <a:r>
              <a:rPr lang="en-GB" sz="2800" dirty="0"/>
              <a:t>1 atom of carbon to   2 atoms of oxygen</a:t>
            </a:r>
          </a:p>
        </p:txBody>
      </p:sp>
    </p:spTree>
    <p:extLst>
      <p:ext uri="{BB962C8B-B14F-4D97-AF65-F5344CB8AC3E}">
        <p14:creationId xmlns:p14="http://schemas.microsoft.com/office/powerpoint/2010/main" val="3426682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89F86-635F-DDC9-BAD2-7ED6E829F1E0}"/>
              </a:ext>
            </a:extLst>
          </p:cNvPr>
          <p:cNvSpPr>
            <a:spLocks noGrp="1"/>
          </p:cNvSpPr>
          <p:nvPr>
            <p:ph type="title"/>
          </p:nvPr>
        </p:nvSpPr>
        <p:spPr/>
        <p:txBody>
          <a:bodyPr>
            <a:normAutofit fontScale="90000"/>
          </a:bodyPr>
          <a:lstStyle/>
          <a:p>
            <a:r>
              <a:rPr lang="en-GB" b="1" dirty="0"/>
              <a:t>Where does CO come from?</a:t>
            </a:r>
            <a:br>
              <a:rPr lang="en-GB" b="1" dirty="0"/>
            </a:br>
            <a:r>
              <a:rPr lang="en-GB" b="1" dirty="0"/>
              <a:t>How is CO created?</a:t>
            </a:r>
          </a:p>
        </p:txBody>
      </p:sp>
      <p:sp>
        <p:nvSpPr>
          <p:cNvPr id="3" name="Content Placeholder 2">
            <a:extLst>
              <a:ext uri="{FF2B5EF4-FFF2-40B4-BE49-F238E27FC236}">
                <a16:creationId xmlns:a16="http://schemas.microsoft.com/office/drawing/2014/main" id="{F041FECB-D532-FEF7-7C52-F9FF79E1AC0A}"/>
              </a:ext>
            </a:extLst>
          </p:cNvPr>
          <p:cNvSpPr>
            <a:spLocks noGrp="1"/>
          </p:cNvSpPr>
          <p:nvPr>
            <p:ph idx="1"/>
          </p:nvPr>
        </p:nvSpPr>
        <p:spPr>
          <a:xfrm>
            <a:off x="457200" y="1556792"/>
            <a:ext cx="8229600" cy="5184576"/>
          </a:xfrm>
        </p:spPr>
        <p:txBody>
          <a:bodyPr>
            <a:normAutofit/>
          </a:bodyPr>
          <a:lstStyle/>
          <a:p>
            <a:pPr>
              <a:spcBef>
                <a:spcPts val="0"/>
              </a:spcBef>
              <a:spcAft>
                <a:spcPts val="1200"/>
              </a:spcAft>
            </a:pPr>
            <a:r>
              <a:rPr lang="en-GB" dirty="0"/>
              <a:t>A product of combustion - Smoke in fires </a:t>
            </a:r>
            <a:endParaRPr lang="en-GB" sz="2800" dirty="0"/>
          </a:p>
          <a:p>
            <a:pPr>
              <a:spcBef>
                <a:spcPts val="0"/>
              </a:spcBef>
              <a:spcAft>
                <a:spcPts val="1200"/>
              </a:spcAft>
            </a:pPr>
            <a:r>
              <a:rPr lang="en-GB" dirty="0"/>
              <a:t>Also, in products of combustion from faulty appliances using carbon-based fuels that burn</a:t>
            </a:r>
          </a:p>
          <a:p>
            <a:pPr>
              <a:spcBef>
                <a:spcPts val="0"/>
              </a:spcBef>
              <a:spcAft>
                <a:spcPts val="1200"/>
              </a:spcAft>
            </a:pPr>
            <a:endParaRPr lang="en-GB" dirty="0"/>
          </a:p>
          <a:p>
            <a:pPr>
              <a:spcBef>
                <a:spcPts val="0"/>
              </a:spcBef>
              <a:spcAft>
                <a:spcPts val="1200"/>
              </a:spcAft>
            </a:pPr>
            <a:endParaRPr lang="en-GB" sz="2800" dirty="0"/>
          </a:p>
          <a:p>
            <a:pPr>
              <a:spcBef>
                <a:spcPts val="0"/>
              </a:spcBef>
              <a:spcAft>
                <a:spcPts val="1200"/>
              </a:spcAft>
            </a:pPr>
            <a:endParaRPr lang="en-GB" sz="2800" dirty="0"/>
          </a:p>
          <a:p>
            <a:pPr>
              <a:spcBef>
                <a:spcPts val="0"/>
              </a:spcBef>
              <a:spcAft>
                <a:spcPts val="1200"/>
              </a:spcAft>
            </a:pPr>
            <a:endParaRPr lang="en-GB" sz="2800" dirty="0"/>
          </a:p>
          <a:p>
            <a:pPr>
              <a:spcBef>
                <a:spcPts val="0"/>
              </a:spcBef>
              <a:spcAft>
                <a:spcPts val="1200"/>
              </a:spcAft>
            </a:pPr>
            <a:r>
              <a:rPr lang="en-GB" sz="2800" dirty="0">
                <a:latin typeface="Arial" panose="020B0604020202020204" pitchFamily="34" charset="0"/>
                <a:ea typeface="Times New Roman" panose="02020603050405020304" pitchFamily="18" charset="0"/>
                <a:cs typeface="Times New Roman" panose="02020603050405020304" pitchFamily="18" charset="0"/>
              </a:rPr>
              <a:t>Incl</a:t>
            </a:r>
            <a:r>
              <a:rPr lang="en-GB" sz="2800" dirty="0">
                <a:effectLst/>
                <a:latin typeface="Arial" panose="020B0604020202020204" pitchFamily="34" charset="0"/>
                <a:ea typeface="Times New Roman" panose="02020603050405020304" pitchFamily="18" charset="0"/>
                <a:cs typeface="Times New Roman" panose="02020603050405020304" pitchFamily="18" charset="0"/>
              </a:rPr>
              <a:t>udes Gas, Coal, Wood, Petrol, Diesel etc.</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p>
            <a:pPr>
              <a:spcBef>
                <a:spcPts val="0"/>
              </a:spcBef>
              <a:spcAft>
                <a:spcPts val="1200"/>
              </a:spcAft>
            </a:pPr>
            <a:endParaRPr lang="en-GB" sz="2800" dirty="0"/>
          </a:p>
          <a:p>
            <a:pPr>
              <a:spcBef>
                <a:spcPts val="0"/>
              </a:spcBef>
              <a:spcAft>
                <a:spcPts val="1200"/>
              </a:spcAft>
            </a:pPr>
            <a:endParaRPr lang="en-GB" sz="2800" dirty="0"/>
          </a:p>
        </p:txBody>
      </p:sp>
      <p:pic>
        <p:nvPicPr>
          <p:cNvPr id="5" name="Picture 4">
            <a:extLst>
              <a:ext uri="{FF2B5EF4-FFF2-40B4-BE49-F238E27FC236}">
                <a16:creationId xmlns:a16="http://schemas.microsoft.com/office/drawing/2014/main" id="{B17A54FD-A462-C4DB-0D7C-C09DB81DC38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99592" y="4077072"/>
            <a:ext cx="6696744" cy="1440160"/>
          </a:xfrm>
          <a:prstGeom prst="rect">
            <a:avLst/>
          </a:prstGeom>
          <a:noFill/>
        </p:spPr>
      </p:pic>
    </p:spTree>
    <p:extLst>
      <p:ext uri="{BB962C8B-B14F-4D97-AF65-F5344CB8AC3E}">
        <p14:creationId xmlns:p14="http://schemas.microsoft.com/office/powerpoint/2010/main" val="2671419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539AF-CD44-7D9D-1EE5-C4C512B72DBF}"/>
              </a:ext>
            </a:extLst>
          </p:cNvPr>
          <p:cNvSpPr>
            <a:spLocks noGrp="1"/>
          </p:cNvSpPr>
          <p:nvPr>
            <p:ph type="title"/>
          </p:nvPr>
        </p:nvSpPr>
        <p:spPr/>
        <p:txBody>
          <a:bodyPr/>
          <a:lstStyle/>
          <a:p>
            <a:r>
              <a:rPr lang="en-GB" b="1" dirty="0"/>
              <a:t>How is CO created?</a:t>
            </a:r>
          </a:p>
        </p:txBody>
      </p:sp>
      <p:sp>
        <p:nvSpPr>
          <p:cNvPr id="3" name="Content Placeholder 2">
            <a:extLst>
              <a:ext uri="{FF2B5EF4-FFF2-40B4-BE49-F238E27FC236}">
                <a16:creationId xmlns:a16="http://schemas.microsoft.com/office/drawing/2014/main" id="{5D5C495E-8F8E-E6C6-5C49-CD634376C45F}"/>
              </a:ext>
            </a:extLst>
          </p:cNvPr>
          <p:cNvSpPr>
            <a:spLocks noGrp="1"/>
          </p:cNvSpPr>
          <p:nvPr>
            <p:ph idx="1"/>
          </p:nvPr>
        </p:nvSpPr>
        <p:spPr/>
        <p:txBody>
          <a:bodyPr>
            <a:normAutofit/>
          </a:bodyPr>
          <a:lstStyle/>
          <a:p>
            <a:pPr>
              <a:spcBef>
                <a:spcPts val="0"/>
              </a:spcBef>
              <a:spcAft>
                <a:spcPts val="1200"/>
              </a:spcAft>
            </a:pPr>
            <a:r>
              <a:rPr lang="en-GB" sz="3200" dirty="0"/>
              <a:t>Insufficient oxygen at flame = CO, not CO</a:t>
            </a:r>
            <a:r>
              <a:rPr lang="en-GB" sz="3200" baseline="30000" dirty="0"/>
              <a:t>2</a:t>
            </a:r>
            <a:r>
              <a:rPr lang="en-GB" sz="3200" dirty="0"/>
              <a:t> </a:t>
            </a:r>
          </a:p>
          <a:p>
            <a:pPr>
              <a:spcBef>
                <a:spcPts val="0"/>
              </a:spcBef>
              <a:spcAft>
                <a:spcPts val="1200"/>
              </a:spcAft>
            </a:pPr>
            <a:endParaRPr lang="en-GB" sz="3200" dirty="0"/>
          </a:p>
          <a:p>
            <a:pPr>
              <a:spcBef>
                <a:spcPts val="0"/>
              </a:spcBef>
              <a:spcAft>
                <a:spcPts val="1200"/>
              </a:spcAft>
            </a:pPr>
            <a:r>
              <a:rPr lang="en-GB" sz="3200" dirty="0"/>
              <a:t>CO cannot be sensed via smell, sight, hearing or touch</a:t>
            </a:r>
          </a:p>
          <a:p>
            <a:pPr>
              <a:spcBef>
                <a:spcPts val="0"/>
              </a:spcBef>
              <a:spcAft>
                <a:spcPts val="1200"/>
              </a:spcAft>
            </a:pPr>
            <a:endParaRPr lang="en-GB" sz="3200" dirty="0"/>
          </a:p>
          <a:p>
            <a:pPr>
              <a:spcBef>
                <a:spcPts val="0"/>
              </a:spcBef>
              <a:spcAft>
                <a:spcPts val="1200"/>
              </a:spcAft>
            </a:pPr>
            <a:r>
              <a:rPr lang="en-GB" dirty="0"/>
              <a:t>Less than</a:t>
            </a:r>
            <a:r>
              <a:rPr lang="en-GB" sz="3200" dirty="0"/>
              <a:t> 2% CO in air can kill in under 3 minutes</a:t>
            </a:r>
            <a:endParaRPr lang="en-GB" dirty="0"/>
          </a:p>
        </p:txBody>
      </p:sp>
    </p:spTree>
    <p:extLst>
      <p:ext uri="{BB962C8B-B14F-4D97-AF65-F5344CB8AC3E}">
        <p14:creationId xmlns:p14="http://schemas.microsoft.com/office/powerpoint/2010/main" val="4087274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0"/>
            <a:ext cx="8784976" cy="1196752"/>
          </a:xfrm>
        </p:spPr>
        <p:txBody>
          <a:bodyPr>
            <a:normAutofit fontScale="90000"/>
          </a:bodyPr>
          <a:lstStyle/>
          <a:p>
            <a:r>
              <a:rPr lang="en-GB" b="1" dirty="0"/>
              <a:t>Spot the appliances that could emit CO!</a:t>
            </a:r>
          </a:p>
        </p:txBody>
      </p:sp>
      <p:pic>
        <p:nvPicPr>
          <p:cNvPr id="4" name="Content Placeholder 3"/>
          <p:cNvPicPr>
            <a:picLocks noGrp="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1412776"/>
            <a:ext cx="8352928" cy="4953410"/>
          </a:xfrm>
          <a:prstGeom prst="rect">
            <a:avLst/>
          </a:prstGeom>
          <a:noFill/>
          <a:ln>
            <a:noFill/>
          </a:ln>
        </p:spPr>
      </p:pic>
    </p:spTree>
    <p:extLst>
      <p:ext uri="{BB962C8B-B14F-4D97-AF65-F5344CB8AC3E}">
        <p14:creationId xmlns:p14="http://schemas.microsoft.com/office/powerpoint/2010/main" val="1670714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8F2F8-2E13-6F4F-8540-7B63EC7DF997}"/>
              </a:ext>
            </a:extLst>
          </p:cNvPr>
          <p:cNvSpPr>
            <a:spLocks noGrp="1"/>
          </p:cNvSpPr>
          <p:nvPr>
            <p:ph type="title"/>
          </p:nvPr>
        </p:nvSpPr>
        <p:spPr>
          <a:xfrm>
            <a:off x="1576824" y="332656"/>
            <a:ext cx="5987008" cy="706090"/>
          </a:xfrm>
        </p:spPr>
        <p:txBody>
          <a:bodyPr>
            <a:normAutofit fontScale="90000"/>
          </a:bodyPr>
          <a:lstStyle/>
          <a:p>
            <a:r>
              <a:rPr lang="en-GB" b="1" dirty="0"/>
              <a:t>Symptoms of CO</a:t>
            </a:r>
          </a:p>
        </p:txBody>
      </p:sp>
      <p:sp>
        <p:nvSpPr>
          <p:cNvPr id="3" name="Content Placeholder 2">
            <a:extLst>
              <a:ext uri="{FF2B5EF4-FFF2-40B4-BE49-F238E27FC236}">
                <a16:creationId xmlns:a16="http://schemas.microsoft.com/office/drawing/2014/main" id="{7EE5FC71-B8B6-F8F6-2E9A-70174EB54C00}"/>
              </a:ext>
            </a:extLst>
          </p:cNvPr>
          <p:cNvSpPr>
            <a:spLocks noGrp="1"/>
          </p:cNvSpPr>
          <p:nvPr>
            <p:ph idx="1"/>
          </p:nvPr>
        </p:nvSpPr>
        <p:spPr>
          <a:xfrm>
            <a:off x="455528" y="1210742"/>
            <a:ext cx="8229600" cy="1498178"/>
          </a:xfrm>
        </p:spPr>
        <p:txBody>
          <a:bodyPr>
            <a:normAutofit/>
          </a:bodyPr>
          <a:lstStyle/>
          <a:p>
            <a:pPr>
              <a:spcBef>
                <a:spcPts val="0"/>
              </a:spcBef>
            </a:pPr>
            <a:r>
              <a:rPr lang="en-GB" sz="2800" dirty="0"/>
              <a:t>Low CO levels over long periods can cause symptoms, similar to virus, but typically no raised temperature</a:t>
            </a:r>
          </a:p>
        </p:txBody>
      </p:sp>
      <p:pic>
        <p:nvPicPr>
          <p:cNvPr id="4" name="Picture 3">
            <a:extLst>
              <a:ext uri="{FF2B5EF4-FFF2-40B4-BE49-F238E27FC236}">
                <a16:creationId xmlns:a16="http://schemas.microsoft.com/office/drawing/2014/main" id="{66F2E1BB-40D7-7DEB-BD0E-4DFB9929E5B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05624" y="2880916"/>
            <a:ext cx="8229600" cy="2016224"/>
          </a:xfrm>
          <a:prstGeom prst="rect">
            <a:avLst/>
          </a:prstGeom>
          <a:noFill/>
        </p:spPr>
      </p:pic>
      <p:sp>
        <p:nvSpPr>
          <p:cNvPr id="5" name="Content Placeholder 2">
            <a:extLst>
              <a:ext uri="{FF2B5EF4-FFF2-40B4-BE49-F238E27FC236}">
                <a16:creationId xmlns:a16="http://schemas.microsoft.com/office/drawing/2014/main" id="{494340FE-BC8F-2E62-0C6B-910A83CBE0F3}"/>
              </a:ext>
            </a:extLst>
          </p:cNvPr>
          <p:cNvSpPr txBox="1">
            <a:spLocks/>
          </p:cNvSpPr>
          <p:nvPr/>
        </p:nvSpPr>
        <p:spPr>
          <a:xfrm>
            <a:off x="422488" y="5058624"/>
            <a:ext cx="8229600" cy="81864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None/>
            </a:pPr>
            <a:r>
              <a:rPr lang="en-GB" sz="1800" dirty="0">
                <a:effectLst/>
                <a:latin typeface="Calibri Headings"/>
                <a:ea typeface="Times New Roman" panose="02020603050405020304" pitchFamily="18" charset="0"/>
              </a:rPr>
              <a:t>HEA</a:t>
            </a:r>
            <a:r>
              <a:rPr lang="en-GB" sz="1800" dirty="0">
                <a:latin typeface="Calibri Headings"/>
                <a:ea typeface="Times New Roman" panose="02020603050405020304" pitchFamily="18" charset="0"/>
              </a:rPr>
              <a:t>DACHE        DIZZINESS               </a:t>
            </a:r>
            <a:r>
              <a:rPr lang="en-GB" sz="1800" dirty="0">
                <a:effectLst/>
                <a:latin typeface="Calibri Headings"/>
                <a:ea typeface="Times New Roman" panose="02020603050405020304" pitchFamily="18" charset="0"/>
              </a:rPr>
              <a:t>TIREDNESS	     BREATHLESSNES         NAUSEA</a:t>
            </a:r>
            <a:endParaRPr lang="en-GB" sz="1800" dirty="0">
              <a:latin typeface="Calibri Headings"/>
            </a:endParaRPr>
          </a:p>
        </p:txBody>
      </p:sp>
    </p:spTree>
    <p:extLst>
      <p:ext uri="{BB962C8B-B14F-4D97-AF65-F5344CB8AC3E}">
        <p14:creationId xmlns:p14="http://schemas.microsoft.com/office/powerpoint/2010/main" val="32863358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BF99F-71F2-8C4F-B99D-E8DFD8AD3498}"/>
              </a:ext>
            </a:extLst>
          </p:cNvPr>
          <p:cNvSpPr>
            <a:spLocks noGrp="1"/>
          </p:cNvSpPr>
          <p:nvPr>
            <p:ph type="title"/>
          </p:nvPr>
        </p:nvSpPr>
        <p:spPr>
          <a:xfrm>
            <a:off x="457200" y="398954"/>
            <a:ext cx="8229600" cy="940966"/>
          </a:xfrm>
        </p:spPr>
        <p:txBody>
          <a:bodyPr>
            <a:normAutofit/>
          </a:bodyPr>
          <a:lstStyle/>
          <a:p>
            <a:r>
              <a:rPr lang="en-GB" sz="4000" b="1" dirty="0"/>
              <a:t>Diagnosing CO poisoning </a:t>
            </a:r>
          </a:p>
        </p:txBody>
      </p:sp>
      <p:sp>
        <p:nvSpPr>
          <p:cNvPr id="3" name="Content Placeholder 2">
            <a:extLst>
              <a:ext uri="{FF2B5EF4-FFF2-40B4-BE49-F238E27FC236}">
                <a16:creationId xmlns:a16="http://schemas.microsoft.com/office/drawing/2014/main" id="{E029B06A-2AF1-FBF8-AD7F-232AE69E16E4}"/>
              </a:ext>
            </a:extLst>
          </p:cNvPr>
          <p:cNvSpPr>
            <a:spLocks noGrp="1"/>
          </p:cNvSpPr>
          <p:nvPr>
            <p:ph idx="1"/>
          </p:nvPr>
        </p:nvSpPr>
        <p:spPr>
          <a:xfrm>
            <a:off x="457200" y="1268760"/>
            <a:ext cx="8229600" cy="5589240"/>
          </a:xfrm>
        </p:spPr>
        <p:txBody>
          <a:bodyPr>
            <a:normAutofit/>
          </a:bodyPr>
          <a:lstStyle/>
          <a:p>
            <a:pPr>
              <a:spcBef>
                <a:spcPts val="0"/>
              </a:spcBef>
              <a:spcAft>
                <a:spcPts val="1200"/>
              </a:spcAft>
            </a:pPr>
            <a:r>
              <a:rPr lang="en-GB" sz="3000" dirty="0"/>
              <a:t>Breath or blood test BUT </a:t>
            </a:r>
            <a:r>
              <a:rPr lang="en-GB" sz="2800" dirty="0"/>
              <a:t>usually too late</a:t>
            </a:r>
          </a:p>
          <a:p>
            <a:pPr>
              <a:spcBef>
                <a:spcPts val="0"/>
              </a:spcBef>
              <a:spcAft>
                <a:spcPts val="1200"/>
              </a:spcAft>
            </a:pPr>
            <a:r>
              <a:rPr lang="en-GB" sz="3000" dirty="0"/>
              <a:t>CO leaves breath &amp; blood quickly BUT </a:t>
            </a:r>
            <a:r>
              <a:rPr lang="en-GB" sz="2800" dirty="0"/>
              <a:t>continues to injure even when survivor in fresh air/treated with oxygen </a:t>
            </a:r>
            <a:r>
              <a:rPr lang="en-GB" sz="3000" dirty="0"/>
              <a:t>- </a:t>
            </a:r>
            <a:r>
              <a:rPr lang="en-GB" sz="3000" b="1" dirty="0"/>
              <a:t>Huge danger of false negative</a:t>
            </a:r>
          </a:p>
          <a:p>
            <a:pPr>
              <a:spcBef>
                <a:spcPts val="0"/>
              </a:spcBef>
              <a:spcAft>
                <a:spcPts val="1200"/>
              </a:spcAft>
            </a:pPr>
            <a:r>
              <a:rPr lang="en-GB" sz="3000" dirty="0"/>
              <a:t>Survivors/patients - very difficult for medics</a:t>
            </a:r>
          </a:p>
          <a:p>
            <a:pPr>
              <a:spcBef>
                <a:spcPts val="0"/>
              </a:spcBef>
            </a:pPr>
            <a:r>
              <a:rPr lang="en-GB" sz="3000" dirty="0"/>
              <a:t>A&amp;E Blood gas machines test for CO BUT </a:t>
            </a:r>
          </a:p>
          <a:p>
            <a:pPr marL="0" indent="0">
              <a:spcBef>
                <a:spcPts val="0"/>
              </a:spcBef>
              <a:buNone/>
            </a:pPr>
            <a:r>
              <a:rPr lang="en-GB" sz="3000" dirty="0"/>
              <a:t>    </a:t>
            </a:r>
            <a:r>
              <a:rPr lang="en-GB" sz="2800" dirty="0"/>
              <a:t>medics assume CO is rare &amp; don’t always look</a:t>
            </a:r>
          </a:p>
          <a:p>
            <a:pPr marL="0" indent="0">
              <a:spcBef>
                <a:spcPts val="0"/>
              </a:spcBef>
              <a:buNone/>
            </a:pPr>
            <a:endParaRPr lang="en-GB" sz="3000" dirty="0"/>
          </a:p>
          <a:p>
            <a:pPr>
              <a:spcBef>
                <a:spcPts val="0"/>
              </a:spcBef>
              <a:spcAft>
                <a:spcPts val="1200"/>
              </a:spcAft>
            </a:pPr>
            <a:r>
              <a:rPr lang="en-GB" sz="3000" dirty="0"/>
              <a:t>CO is stable in a dead body – BUT no automatic testing for CO, even at PM</a:t>
            </a:r>
          </a:p>
          <a:p>
            <a:pPr>
              <a:spcBef>
                <a:spcPts val="0"/>
              </a:spcBef>
              <a:spcAft>
                <a:spcPts val="1200"/>
              </a:spcAft>
            </a:pPr>
            <a:endParaRPr lang="en-GB" sz="2800" dirty="0"/>
          </a:p>
          <a:p>
            <a:pPr>
              <a:spcBef>
                <a:spcPts val="0"/>
              </a:spcBef>
              <a:spcAft>
                <a:spcPts val="1200"/>
              </a:spcAft>
            </a:pPr>
            <a:endParaRPr lang="en-GB" sz="2800" dirty="0"/>
          </a:p>
        </p:txBody>
      </p:sp>
    </p:spTree>
    <p:extLst>
      <p:ext uri="{BB962C8B-B14F-4D97-AF65-F5344CB8AC3E}">
        <p14:creationId xmlns:p14="http://schemas.microsoft.com/office/powerpoint/2010/main" val="11168772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TotalTime>
  <Words>1237</Words>
  <Application>Microsoft Office PowerPoint</Application>
  <PresentationFormat>On-screen Show (4:3)</PresentationFormat>
  <Paragraphs>140</Paragraphs>
  <Slides>20</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Aptos</vt:lpstr>
      <vt:lpstr>Arial</vt:lpstr>
      <vt:lpstr>Calibri</vt:lpstr>
      <vt:lpstr>Calibri Headings</vt:lpstr>
      <vt:lpstr>Office Theme</vt:lpstr>
      <vt:lpstr>PowerPoint Presentation</vt:lpstr>
      <vt:lpstr>Stephanie Trotter, OBE</vt:lpstr>
      <vt:lpstr>How much do you know about CO?</vt:lpstr>
      <vt:lpstr> Carbon Monoxide (CO) Carbon Dioxide (CO2)  </vt:lpstr>
      <vt:lpstr>Where does CO come from? How is CO created?</vt:lpstr>
      <vt:lpstr>How is CO created?</vt:lpstr>
      <vt:lpstr>Spot the appliances that could emit CO!</vt:lpstr>
      <vt:lpstr>Symptoms of CO</vt:lpstr>
      <vt:lpstr>Diagnosing CO poisoning </vt:lpstr>
      <vt:lpstr>Different family members can have different symptoms</vt:lpstr>
      <vt:lpstr>Symptoms of CO</vt:lpstr>
      <vt:lpstr>Algorithm for GPs </vt:lpstr>
      <vt:lpstr>Algorithm for GPs </vt:lpstr>
      <vt:lpstr>Need for awareness &amp; CO testing in homes</vt:lpstr>
      <vt:lpstr>Why CO testing so vital?</vt:lpstr>
      <vt:lpstr>How many deaths &amp; injuries from CO?</vt:lpstr>
      <vt:lpstr>Research</vt:lpstr>
      <vt:lpstr>Testing CO in the home</vt:lpstr>
      <vt:lpstr>How to stop CO from heating &amp; cooking appliances</vt:lpstr>
      <vt:lpstr>                   Website www.co-gassafety.co.uk Email: office@co-gassafety.co.uk   We’d love to hear from you!  Please watch our one minute film about Sue who had carbon monoxide poisoning  Https://www.co-gassafety.co.uk/one-survivors-story/   Copyright CO-Gas Safety 2024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Energy Suppliers 18.12.15</dc:title>
  <dc:creator>CO-Gas Safety</dc:creator>
  <cp:lastModifiedBy>Stephanie Trotter</cp:lastModifiedBy>
  <cp:revision>182</cp:revision>
  <dcterms:created xsi:type="dcterms:W3CDTF">2015-12-03T22:09:19Z</dcterms:created>
  <dcterms:modified xsi:type="dcterms:W3CDTF">2025-01-18T12:14:45Z</dcterms:modified>
</cp:coreProperties>
</file>